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24"/>
  </p:notesMasterIdLst>
  <p:handoutMasterIdLst>
    <p:handoutMasterId r:id="rId25"/>
  </p:handoutMasterIdLst>
  <p:sldIdLst>
    <p:sldId id="834" r:id="rId3"/>
    <p:sldId id="921" r:id="rId4"/>
    <p:sldId id="923" r:id="rId5"/>
    <p:sldId id="924" r:id="rId6"/>
    <p:sldId id="927" r:id="rId7"/>
    <p:sldId id="928" r:id="rId8"/>
    <p:sldId id="925" r:id="rId9"/>
    <p:sldId id="929" r:id="rId10"/>
    <p:sldId id="932" r:id="rId11"/>
    <p:sldId id="933" r:id="rId12"/>
    <p:sldId id="256" r:id="rId13"/>
    <p:sldId id="930" r:id="rId14"/>
    <p:sldId id="260" r:id="rId15"/>
    <p:sldId id="261" r:id="rId16"/>
    <p:sldId id="262" r:id="rId17"/>
    <p:sldId id="265" r:id="rId18"/>
    <p:sldId id="266" r:id="rId19"/>
    <p:sldId id="267" r:id="rId20"/>
    <p:sldId id="268" r:id="rId21"/>
    <p:sldId id="259" r:id="rId22"/>
    <p:sldId id="258" r:id="rId2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2671-71D1-4BDB-82AE-425AF0FAE969}">
          <p14:sldIdLst>
            <p14:sldId id="834"/>
            <p14:sldId id="921"/>
            <p14:sldId id="923"/>
            <p14:sldId id="924"/>
            <p14:sldId id="927"/>
            <p14:sldId id="928"/>
            <p14:sldId id="925"/>
            <p14:sldId id="929"/>
            <p14:sldId id="932"/>
            <p14:sldId id="933"/>
            <p14:sldId id="256"/>
            <p14:sldId id="930"/>
            <p14:sldId id="260"/>
            <p14:sldId id="261"/>
            <p14:sldId id="262"/>
            <p14:sldId id="265"/>
            <p14:sldId id="266"/>
            <p14:sldId id="267"/>
            <p14:sldId id="268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4483D0"/>
    <a:srgbClr val="1742A1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80820" autoAdjust="0"/>
  </p:normalViewPr>
  <p:slideViewPr>
    <p:cSldViewPr snapToGrid="0" snapToObjects="1">
      <p:cViewPr varScale="1">
        <p:scale>
          <a:sx n="119" d="100"/>
          <a:sy n="119" d="100"/>
        </p:scale>
        <p:origin x="1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AABEE-0BD3-BE49-B66C-64D7D1141BA7}" type="doc">
      <dgm:prSet loTypeId="urn:microsoft.com/office/officeart/2005/8/layout/hierarchy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8CEAC6-39B4-7541-B489-E0DEF1CE7C00}">
      <dgm:prSet phldrT="[Text]"/>
      <dgm:spPr/>
      <dgm:t>
        <a:bodyPr/>
        <a:lstStyle/>
        <a:p>
          <a:r>
            <a:rPr lang="en-US" dirty="0"/>
            <a:t>Root Node</a:t>
          </a:r>
        </a:p>
      </dgm:t>
    </dgm:pt>
    <dgm:pt modelId="{C826C034-56DA-624C-8106-8FC11AE759E4}" type="parTrans" cxnId="{86CA52EA-306F-7E4E-AEE3-446A433C0383}">
      <dgm:prSet/>
      <dgm:spPr/>
      <dgm:t>
        <a:bodyPr/>
        <a:lstStyle/>
        <a:p>
          <a:endParaRPr lang="en-US"/>
        </a:p>
      </dgm:t>
    </dgm:pt>
    <dgm:pt modelId="{4FF2BDFD-86EB-1546-AF3C-BF4DFD4F6541}" type="sibTrans" cxnId="{86CA52EA-306F-7E4E-AEE3-446A433C0383}">
      <dgm:prSet/>
      <dgm:spPr/>
      <dgm:t>
        <a:bodyPr/>
        <a:lstStyle/>
        <a:p>
          <a:endParaRPr lang="en-US"/>
        </a:p>
      </dgm:t>
    </dgm:pt>
    <dgm:pt modelId="{98E77484-8E74-894C-8438-D2C644E8BD3A}">
      <dgm:prSet phldrT="[Text]"/>
      <dgm:spPr/>
      <dgm:t>
        <a:bodyPr/>
        <a:lstStyle/>
        <a:p>
          <a:r>
            <a:rPr lang="en-US" dirty="0"/>
            <a:t>Decision node</a:t>
          </a:r>
        </a:p>
      </dgm:t>
    </dgm:pt>
    <dgm:pt modelId="{130A0230-BA41-4D40-9EED-D29E8275D1AC}" type="parTrans" cxnId="{8D458E44-FD96-454E-8F4A-E93241D5629D}">
      <dgm:prSet/>
      <dgm:spPr/>
      <dgm:t>
        <a:bodyPr/>
        <a:lstStyle/>
        <a:p>
          <a:endParaRPr lang="en-US"/>
        </a:p>
      </dgm:t>
    </dgm:pt>
    <dgm:pt modelId="{C9715197-83E5-7E49-83A9-6D4541121DF8}" type="sibTrans" cxnId="{8D458E44-FD96-454E-8F4A-E93241D5629D}">
      <dgm:prSet/>
      <dgm:spPr/>
      <dgm:t>
        <a:bodyPr/>
        <a:lstStyle/>
        <a:p>
          <a:endParaRPr lang="en-US"/>
        </a:p>
      </dgm:t>
    </dgm:pt>
    <dgm:pt modelId="{77D513F5-F07A-364B-BA21-56E8C86C9298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B2B6EFB9-5933-9840-A9E3-4E237FD1ADCC}" type="parTrans" cxnId="{75604502-4B8E-CB45-8161-23FE1EEDA816}">
      <dgm:prSet/>
      <dgm:spPr/>
      <dgm:t>
        <a:bodyPr/>
        <a:lstStyle/>
        <a:p>
          <a:endParaRPr lang="en-US"/>
        </a:p>
      </dgm:t>
    </dgm:pt>
    <dgm:pt modelId="{95C573D2-0002-1740-99B7-AC13A91D1E34}" type="sibTrans" cxnId="{75604502-4B8E-CB45-8161-23FE1EEDA816}">
      <dgm:prSet/>
      <dgm:spPr/>
      <dgm:t>
        <a:bodyPr/>
        <a:lstStyle/>
        <a:p>
          <a:endParaRPr lang="en-US"/>
        </a:p>
      </dgm:t>
    </dgm:pt>
    <dgm:pt modelId="{E90C82C2-F612-A94E-91E9-CC4303B4AA16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9D264296-E10E-A44E-9FA7-3DD717D8CE28}" type="parTrans" cxnId="{6358C13D-5CB4-B94E-B865-CEF7424C236D}">
      <dgm:prSet/>
      <dgm:spPr/>
      <dgm:t>
        <a:bodyPr/>
        <a:lstStyle/>
        <a:p>
          <a:endParaRPr lang="en-US"/>
        </a:p>
      </dgm:t>
    </dgm:pt>
    <dgm:pt modelId="{05481975-73B8-6A44-8027-DB313884A52C}" type="sibTrans" cxnId="{6358C13D-5CB4-B94E-B865-CEF7424C236D}">
      <dgm:prSet/>
      <dgm:spPr/>
      <dgm:t>
        <a:bodyPr/>
        <a:lstStyle/>
        <a:p>
          <a:endParaRPr lang="en-US"/>
        </a:p>
      </dgm:t>
    </dgm:pt>
    <dgm:pt modelId="{53193645-27AE-3F4D-B021-4EBFE2B0B3D9}">
      <dgm:prSet phldrT="[Text]"/>
      <dgm:spPr/>
      <dgm:t>
        <a:bodyPr/>
        <a:lstStyle/>
        <a:p>
          <a:r>
            <a:rPr lang="en-US" dirty="0"/>
            <a:t>Decision node</a:t>
          </a:r>
        </a:p>
      </dgm:t>
    </dgm:pt>
    <dgm:pt modelId="{8F669188-C7CE-0A44-A0F4-0363E8937240}" type="parTrans" cxnId="{519D1EED-6A2C-7C46-847A-EB63B32592F1}">
      <dgm:prSet/>
      <dgm:spPr/>
      <dgm:t>
        <a:bodyPr/>
        <a:lstStyle/>
        <a:p>
          <a:endParaRPr lang="en-US"/>
        </a:p>
      </dgm:t>
    </dgm:pt>
    <dgm:pt modelId="{3A71FE08-6584-DE43-99DA-B27E1AC8B88C}" type="sibTrans" cxnId="{519D1EED-6A2C-7C46-847A-EB63B32592F1}">
      <dgm:prSet/>
      <dgm:spPr/>
      <dgm:t>
        <a:bodyPr/>
        <a:lstStyle/>
        <a:p>
          <a:endParaRPr lang="en-US"/>
        </a:p>
      </dgm:t>
    </dgm:pt>
    <dgm:pt modelId="{63BFEF00-A353-1841-BD18-6851EAE2407D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5D93CC9E-DABE-A54D-8188-006AC81116FC}" type="parTrans" cxnId="{6F4988CB-A45A-664A-B079-B0D8879F99F3}">
      <dgm:prSet/>
      <dgm:spPr/>
      <dgm:t>
        <a:bodyPr/>
        <a:lstStyle/>
        <a:p>
          <a:endParaRPr lang="en-US"/>
        </a:p>
      </dgm:t>
    </dgm:pt>
    <dgm:pt modelId="{F88B3B07-082C-0A40-B9D7-FD9F5FABFEF4}" type="sibTrans" cxnId="{6F4988CB-A45A-664A-B079-B0D8879F99F3}">
      <dgm:prSet/>
      <dgm:spPr/>
      <dgm:t>
        <a:bodyPr/>
        <a:lstStyle/>
        <a:p>
          <a:endParaRPr lang="en-US"/>
        </a:p>
      </dgm:t>
    </dgm:pt>
    <dgm:pt modelId="{5E994050-E123-C844-87B5-8432A00275A9}">
      <dgm:prSet phldrT="[Text]"/>
      <dgm:spPr/>
      <dgm:t>
        <a:bodyPr/>
        <a:lstStyle/>
        <a:p>
          <a:r>
            <a:rPr lang="en-US" dirty="0"/>
            <a:t>Leaf Node</a:t>
          </a:r>
        </a:p>
      </dgm:t>
    </dgm:pt>
    <dgm:pt modelId="{B5A9E356-A928-8D42-BE5F-8B33B1566EC7}" type="parTrans" cxnId="{0A23A640-FCB8-114D-86F6-65F267F640C4}">
      <dgm:prSet/>
      <dgm:spPr/>
      <dgm:t>
        <a:bodyPr/>
        <a:lstStyle/>
        <a:p>
          <a:endParaRPr lang="en-US"/>
        </a:p>
      </dgm:t>
    </dgm:pt>
    <dgm:pt modelId="{2B3BB7FE-D762-0541-A87A-A00ABD6D95F8}" type="sibTrans" cxnId="{0A23A640-FCB8-114D-86F6-65F267F640C4}">
      <dgm:prSet/>
      <dgm:spPr/>
      <dgm:t>
        <a:bodyPr/>
        <a:lstStyle/>
        <a:p>
          <a:endParaRPr lang="en-US"/>
        </a:p>
      </dgm:t>
    </dgm:pt>
    <dgm:pt modelId="{795917EE-604A-5249-8DC1-3B27661735CB}" type="pres">
      <dgm:prSet presAssocID="{811AABEE-0BD3-BE49-B66C-64D7D1141BA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15BEA46-D35E-4E4C-ABE6-27BF12D99D2C}" type="pres">
      <dgm:prSet presAssocID="{811AABEE-0BD3-BE49-B66C-64D7D1141BA7}" presName="hierFlow" presStyleCnt="0"/>
      <dgm:spPr/>
    </dgm:pt>
    <dgm:pt modelId="{76FB3134-3A73-B944-BC57-087FED5F0650}" type="pres">
      <dgm:prSet presAssocID="{811AABEE-0BD3-BE49-B66C-64D7D1141BA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2653F4A-ECFC-8A4F-BEDB-282714EC2D76}" type="pres">
      <dgm:prSet presAssocID="{278CEAC6-39B4-7541-B489-E0DEF1CE7C00}" presName="Name14" presStyleCnt="0"/>
      <dgm:spPr/>
    </dgm:pt>
    <dgm:pt modelId="{178F373D-1D05-C74D-B36E-98ACE260FF15}" type="pres">
      <dgm:prSet presAssocID="{278CEAC6-39B4-7541-B489-E0DEF1CE7C00}" presName="level1Shape" presStyleLbl="node0" presStyleIdx="0" presStyleCnt="1">
        <dgm:presLayoutVars>
          <dgm:chPref val="3"/>
        </dgm:presLayoutVars>
      </dgm:prSet>
      <dgm:spPr/>
    </dgm:pt>
    <dgm:pt modelId="{FEDA87BC-08F6-0A4D-B97D-E9993A5E85D2}" type="pres">
      <dgm:prSet presAssocID="{278CEAC6-39B4-7541-B489-E0DEF1CE7C00}" presName="hierChild2" presStyleCnt="0"/>
      <dgm:spPr/>
    </dgm:pt>
    <dgm:pt modelId="{795D6894-77E2-8342-AE50-72E768D6E269}" type="pres">
      <dgm:prSet presAssocID="{130A0230-BA41-4D40-9EED-D29E8275D1AC}" presName="Name19" presStyleLbl="parChTrans1D2" presStyleIdx="0" presStyleCnt="2"/>
      <dgm:spPr/>
    </dgm:pt>
    <dgm:pt modelId="{7D384875-5BAA-D148-A581-FC0A8E453C18}" type="pres">
      <dgm:prSet presAssocID="{98E77484-8E74-894C-8438-D2C644E8BD3A}" presName="Name21" presStyleCnt="0"/>
      <dgm:spPr/>
    </dgm:pt>
    <dgm:pt modelId="{4782175E-211D-8C43-906C-91B11F335654}" type="pres">
      <dgm:prSet presAssocID="{98E77484-8E74-894C-8438-D2C644E8BD3A}" presName="level2Shape" presStyleLbl="node2" presStyleIdx="0" presStyleCnt="2"/>
      <dgm:spPr/>
    </dgm:pt>
    <dgm:pt modelId="{616F201B-3A26-864A-A746-56F74C3AA195}" type="pres">
      <dgm:prSet presAssocID="{98E77484-8E74-894C-8438-D2C644E8BD3A}" presName="hierChild3" presStyleCnt="0"/>
      <dgm:spPr/>
    </dgm:pt>
    <dgm:pt modelId="{02D94AEE-1B9B-234E-890C-7B624658234D}" type="pres">
      <dgm:prSet presAssocID="{B2B6EFB9-5933-9840-A9E3-4E237FD1ADCC}" presName="Name19" presStyleLbl="parChTrans1D3" presStyleIdx="0" presStyleCnt="4"/>
      <dgm:spPr/>
    </dgm:pt>
    <dgm:pt modelId="{EA40F717-6AFF-F143-9763-960173B63E74}" type="pres">
      <dgm:prSet presAssocID="{77D513F5-F07A-364B-BA21-56E8C86C9298}" presName="Name21" presStyleCnt="0"/>
      <dgm:spPr/>
    </dgm:pt>
    <dgm:pt modelId="{D0D60DA4-D26D-8945-8E68-7E6D4CD084AA}" type="pres">
      <dgm:prSet presAssocID="{77D513F5-F07A-364B-BA21-56E8C86C9298}" presName="level2Shape" presStyleLbl="node3" presStyleIdx="0" presStyleCnt="4"/>
      <dgm:spPr/>
    </dgm:pt>
    <dgm:pt modelId="{86C044AB-7130-8D4D-A619-F8BA6A653EEC}" type="pres">
      <dgm:prSet presAssocID="{77D513F5-F07A-364B-BA21-56E8C86C9298}" presName="hierChild3" presStyleCnt="0"/>
      <dgm:spPr/>
    </dgm:pt>
    <dgm:pt modelId="{66B6C36D-9805-7347-8CA2-6864F0409A81}" type="pres">
      <dgm:prSet presAssocID="{9D264296-E10E-A44E-9FA7-3DD717D8CE28}" presName="Name19" presStyleLbl="parChTrans1D3" presStyleIdx="1" presStyleCnt="4"/>
      <dgm:spPr/>
    </dgm:pt>
    <dgm:pt modelId="{A06471F6-6BBE-D547-8E2A-244295935C67}" type="pres">
      <dgm:prSet presAssocID="{E90C82C2-F612-A94E-91E9-CC4303B4AA16}" presName="Name21" presStyleCnt="0"/>
      <dgm:spPr/>
    </dgm:pt>
    <dgm:pt modelId="{CF14A3BB-CF6D-0A44-80AF-A6F55F877268}" type="pres">
      <dgm:prSet presAssocID="{E90C82C2-F612-A94E-91E9-CC4303B4AA16}" presName="level2Shape" presStyleLbl="node3" presStyleIdx="1" presStyleCnt="4"/>
      <dgm:spPr/>
    </dgm:pt>
    <dgm:pt modelId="{37E82326-CF40-7F4A-A497-392CDBFEA06E}" type="pres">
      <dgm:prSet presAssocID="{E90C82C2-F612-A94E-91E9-CC4303B4AA16}" presName="hierChild3" presStyleCnt="0"/>
      <dgm:spPr/>
    </dgm:pt>
    <dgm:pt modelId="{9B9B874D-05D4-7442-8189-085DE80728A3}" type="pres">
      <dgm:prSet presAssocID="{8F669188-C7CE-0A44-A0F4-0363E8937240}" presName="Name19" presStyleLbl="parChTrans1D2" presStyleIdx="1" presStyleCnt="2"/>
      <dgm:spPr/>
    </dgm:pt>
    <dgm:pt modelId="{EBCB8C33-4F42-104B-B38A-50FE836F68BE}" type="pres">
      <dgm:prSet presAssocID="{53193645-27AE-3F4D-B021-4EBFE2B0B3D9}" presName="Name21" presStyleCnt="0"/>
      <dgm:spPr/>
    </dgm:pt>
    <dgm:pt modelId="{BD9B0E5C-7D64-B74B-9183-C1042CBED1BF}" type="pres">
      <dgm:prSet presAssocID="{53193645-27AE-3F4D-B021-4EBFE2B0B3D9}" presName="level2Shape" presStyleLbl="node2" presStyleIdx="1" presStyleCnt="2"/>
      <dgm:spPr/>
    </dgm:pt>
    <dgm:pt modelId="{FD0114E2-731B-4A41-A02E-AB54492C0F58}" type="pres">
      <dgm:prSet presAssocID="{53193645-27AE-3F4D-B021-4EBFE2B0B3D9}" presName="hierChild3" presStyleCnt="0"/>
      <dgm:spPr/>
    </dgm:pt>
    <dgm:pt modelId="{9372BE71-D2C4-7E42-BA20-380F0958073C}" type="pres">
      <dgm:prSet presAssocID="{5D93CC9E-DABE-A54D-8188-006AC81116FC}" presName="Name19" presStyleLbl="parChTrans1D3" presStyleIdx="2" presStyleCnt="4"/>
      <dgm:spPr/>
    </dgm:pt>
    <dgm:pt modelId="{67F3ED89-A757-2944-8328-FD45466555DC}" type="pres">
      <dgm:prSet presAssocID="{63BFEF00-A353-1841-BD18-6851EAE2407D}" presName="Name21" presStyleCnt="0"/>
      <dgm:spPr/>
    </dgm:pt>
    <dgm:pt modelId="{03C6F237-263C-8642-B47E-373DD9D0A6F4}" type="pres">
      <dgm:prSet presAssocID="{63BFEF00-A353-1841-BD18-6851EAE2407D}" presName="level2Shape" presStyleLbl="node3" presStyleIdx="2" presStyleCnt="4"/>
      <dgm:spPr/>
    </dgm:pt>
    <dgm:pt modelId="{38680EAF-8468-5840-8CBA-E19CBC2983C0}" type="pres">
      <dgm:prSet presAssocID="{63BFEF00-A353-1841-BD18-6851EAE2407D}" presName="hierChild3" presStyleCnt="0"/>
      <dgm:spPr/>
    </dgm:pt>
    <dgm:pt modelId="{9A53D523-97C1-1142-A4C0-93BEB2807B1F}" type="pres">
      <dgm:prSet presAssocID="{B5A9E356-A928-8D42-BE5F-8B33B1566EC7}" presName="Name19" presStyleLbl="parChTrans1D3" presStyleIdx="3" presStyleCnt="4"/>
      <dgm:spPr/>
    </dgm:pt>
    <dgm:pt modelId="{C97296FB-D9EA-EF4E-B7F4-66C7E7444526}" type="pres">
      <dgm:prSet presAssocID="{5E994050-E123-C844-87B5-8432A00275A9}" presName="Name21" presStyleCnt="0"/>
      <dgm:spPr/>
    </dgm:pt>
    <dgm:pt modelId="{79A8853F-D9F8-7848-B329-BAD693B6894F}" type="pres">
      <dgm:prSet presAssocID="{5E994050-E123-C844-87B5-8432A00275A9}" presName="level2Shape" presStyleLbl="node3" presStyleIdx="3" presStyleCnt="4"/>
      <dgm:spPr/>
    </dgm:pt>
    <dgm:pt modelId="{16A41CD7-3025-9349-AB2D-F5BABF09D5FF}" type="pres">
      <dgm:prSet presAssocID="{5E994050-E123-C844-87B5-8432A00275A9}" presName="hierChild3" presStyleCnt="0"/>
      <dgm:spPr/>
    </dgm:pt>
    <dgm:pt modelId="{7C6D8A05-9E55-5A43-99F5-20B4243F3808}" type="pres">
      <dgm:prSet presAssocID="{811AABEE-0BD3-BE49-B66C-64D7D1141BA7}" presName="bgShapesFlow" presStyleCnt="0"/>
      <dgm:spPr/>
    </dgm:pt>
  </dgm:ptLst>
  <dgm:cxnLst>
    <dgm:cxn modelId="{75604502-4B8E-CB45-8161-23FE1EEDA816}" srcId="{98E77484-8E74-894C-8438-D2C644E8BD3A}" destId="{77D513F5-F07A-364B-BA21-56E8C86C9298}" srcOrd="0" destOrd="0" parTransId="{B2B6EFB9-5933-9840-A9E3-4E237FD1ADCC}" sibTransId="{95C573D2-0002-1740-99B7-AC13A91D1E34}"/>
    <dgm:cxn modelId="{0B0DD113-4032-5C4D-B60A-C1BBB8C4647D}" type="presOf" srcId="{278CEAC6-39B4-7541-B489-E0DEF1CE7C00}" destId="{178F373D-1D05-C74D-B36E-98ACE260FF15}" srcOrd="0" destOrd="0" presId="urn:microsoft.com/office/officeart/2005/8/layout/hierarchy6"/>
    <dgm:cxn modelId="{23EE5A16-6900-5245-8961-8471F1FA4AA6}" type="presOf" srcId="{B2B6EFB9-5933-9840-A9E3-4E237FD1ADCC}" destId="{02D94AEE-1B9B-234E-890C-7B624658234D}" srcOrd="0" destOrd="0" presId="urn:microsoft.com/office/officeart/2005/8/layout/hierarchy6"/>
    <dgm:cxn modelId="{2B335A2A-A790-FA46-9176-53D0B586EB18}" type="presOf" srcId="{E90C82C2-F612-A94E-91E9-CC4303B4AA16}" destId="{CF14A3BB-CF6D-0A44-80AF-A6F55F877268}" srcOrd="0" destOrd="0" presId="urn:microsoft.com/office/officeart/2005/8/layout/hierarchy6"/>
    <dgm:cxn modelId="{6358C13D-5CB4-B94E-B865-CEF7424C236D}" srcId="{98E77484-8E74-894C-8438-D2C644E8BD3A}" destId="{E90C82C2-F612-A94E-91E9-CC4303B4AA16}" srcOrd="1" destOrd="0" parTransId="{9D264296-E10E-A44E-9FA7-3DD717D8CE28}" sibTransId="{05481975-73B8-6A44-8027-DB313884A52C}"/>
    <dgm:cxn modelId="{0A23A640-FCB8-114D-86F6-65F267F640C4}" srcId="{53193645-27AE-3F4D-B021-4EBFE2B0B3D9}" destId="{5E994050-E123-C844-87B5-8432A00275A9}" srcOrd="1" destOrd="0" parTransId="{B5A9E356-A928-8D42-BE5F-8B33B1566EC7}" sibTransId="{2B3BB7FE-D762-0541-A87A-A00ABD6D95F8}"/>
    <dgm:cxn modelId="{8D458E44-FD96-454E-8F4A-E93241D5629D}" srcId="{278CEAC6-39B4-7541-B489-E0DEF1CE7C00}" destId="{98E77484-8E74-894C-8438-D2C644E8BD3A}" srcOrd="0" destOrd="0" parTransId="{130A0230-BA41-4D40-9EED-D29E8275D1AC}" sibTransId="{C9715197-83E5-7E49-83A9-6D4541121DF8}"/>
    <dgm:cxn modelId="{DB947455-66C1-E34F-AC85-AB9FD5DAA806}" type="presOf" srcId="{5E994050-E123-C844-87B5-8432A00275A9}" destId="{79A8853F-D9F8-7848-B329-BAD693B6894F}" srcOrd="0" destOrd="0" presId="urn:microsoft.com/office/officeart/2005/8/layout/hierarchy6"/>
    <dgm:cxn modelId="{FFFEC059-7C6C-5147-A606-4CDB18BE813C}" type="presOf" srcId="{77D513F5-F07A-364B-BA21-56E8C86C9298}" destId="{D0D60DA4-D26D-8945-8E68-7E6D4CD084AA}" srcOrd="0" destOrd="0" presId="urn:microsoft.com/office/officeart/2005/8/layout/hierarchy6"/>
    <dgm:cxn modelId="{05F88E68-CCDC-D14D-A903-C5D398DE000E}" type="presOf" srcId="{811AABEE-0BD3-BE49-B66C-64D7D1141BA7}" destId="{795917EE-604A-5249-8DC1-3B27661735CB}" srcOrd="0" destOrd="0" presId="urn:microsoft.com/office/officeart/2005/8/layout/hierarchy6"/>
    <dgm:cxn modelId="{74AF3E8C-06F1-374D-8F2C-1365A1BCE989}" type="presOf" srcId="{98E77484-8E74-894C-8438-D2C644E8BD3A}" destId="{4782175E-211D-8C43-906C-91B11F335654}" srcOrd="0" destOrd="0" presId="urn:microsoft.com/office/officeart/2005/8/layout/hierarchy6"/>
    <dgm:cxn modelId="{C11E888D-948D-3E4B-B470-7E6DA613B6F3}" type="presOf" srcId="{8F669188-C7CE-0A44-A0F4-0363E8937240}" destId="{9B9B874D-05D4-7442-8189-085DE80728A3}" srcOrd="0" destOrd="0" presId="urn:microsoft.com/office/officeart/2005/8/layout/hierarchy6"/>
    <dgm:cxn modelId="{39CE219C-FA9F-4B4F-BE5C-4B8F80DD4A91}" type="presOf" srcId="{5D93CC9E-DABE-A54D-8188-006AC81116FC}" destId="{9372BE71-D2C4-7E42-BA20-380F0958073C}" srcOrd="0" destOrd="0" presId="urn:microsoft.com/office/officeart/2005/8/layout/hierarchy6"/>
    <dgm:cxn modelId="{851130A4-8832-3B4D-BE63-70142A69070A}" type="presOf" srcId="{9D264296-E10E-A44E-9FA7-3DD717D8CE28}" destId="{66B6C36D-9805-7347-8CA2-6864F0409A81}" srcOrd="0" destOrd="0" presId="urn:microsoft.com/office/officeart/2005/8/layout/hierarchy6"/>
    <dgm:cxn modelId="{317C1DAB-FD75-A142-AE8C-993C8D2D356F}" type="presOf" srcId="{53193645-27AE-3F4D-B021-4EBFE2B0B3D9}" destId="{BD9B0E5C-7D64-B74B-9183-C1042CBED1BF}" srcOrd="0" destOrd="0" presId="urn:microsoft.com/office/officeart/2005/8/layout/hierarchy6"/>
    <dgm:cxn modelId="{E67540B9-FEA3-7743-82C3-1D39E3C65178}" type="presOf" srcId="{130A0230-BA41-4D40-9EED-D29E8275D1AC}" destId="{795D6894-77E2-8342-AE50-72E768D6E269}" srcOrd="0" destOrd="0" presId="urn:microsoft.com/office/officeart/2005/8/layout/hierarchy6"/>
    <dgm:cxn modelId="{DB5892BF-998A-7B4D-B89D-154BBE09338E}" type="presOf" srcId="{63BFEF00-A353-1841-BD18-6851EAE2407D}" destId="{03C6F237-263C-8642-B47E-373DD9D0A6F4}" srcOrd="0" destOrd="0" presId="urn:microsoft.com/office/officeart/2005/8/layout/hierarchy6"/>
    <dgm:cxn modelId="{D8D9E0C3-3A50-D740-908A-2A6D3E159AAB}" type="presOf" srcId="{B5A9E356-A928-8D42-BE5F-8B33B1566EC7}" destId="{9A53D523-97C1-1142-A4C0-93BEB2807B1F}" srcOrd="0" destOrd="0" presId="urn:microsoft.com/office/officeart/2005/8/layout/hierarchy6"/>
    <dgm:cxn modelId="{6F4988CB-A45A-664A-B079-B0D8879F99F3}" srcId="{53193645-27AE-3F4D-B021-4EBFE2B0B3D9}" destId="{63BFEF00-A353-1841-BD18-6851EAE2407D}" srcOrd="0" destOrd="0" parTransId="{5D93CC9E-DABE-A54D-8188-006AC81116FC}" sibTransId="{F88B3B07-082C-0A40-B9D7-FD9F5FABFEF4}"/>
    <dgm:cxn modelId="{86CA52EA-306F-7E4E-AEE3-446A433C0383}" srcId="{811AABEE-0BD3-BE49-B66C-64D7D1141BA7}" destId="{278CEAC6-39B4-7541-B489-E0DEF1CE7C00}" srcOrd="0" destOrd="0" parTransId="{C826C034-56DA-624C-8106-8FC11AE759E4}" sibTransId="{4FF2BDFD-86EB-1546-AF3C-BF4DFD4F6541}"/>
    <dgm:cxn modelId="{519D1EED-6A2C-7C46-847A-EB63B32592F1}" srcId="{278CEAC6-39B4-7541-B489-E0DEF1CE7C00}" destId="{53193645-27AE-3F4D-B021-4EBFE2B0B3D9}" srcOrd="1" destOrd="0" parTransId="{8F669188-C7CE-0A44-A0F4-0363E8937240}" sibTransId="{3A71FE08-6584-DE43-99DA-B27E1AC8B88C}"/>
    <dgm:cxn modelId="{7003E82F-1A1B-FA4E-821F-CEF29389D347}" type="presParOf" srcId="{795917EE-604A-5249-8DC1-3B27661735CB}" destId="{815BEA46-D35E-4E4C-ABE6-27BF12D99D2C}" srcOrd="0" destOrd="0" presId="urn:microsoft.com/office/officeart/2005/8/layout/hierarchy6"/>
    <dgm:cxn modelId="{0A6D74EA-6A99-9D4B-90F6-E4E2CEDC1668}" type="presParOf" srcId="{815BEA46-D35E-4E4C-ABE6-27BF12D99D2C}" destId="{76FB3134-3A73-B944-BC57-087FED5F0650}" srcOrd="0" destOrd="0" presId="urn:microsoft.com/office/officeart/2005/8/layout/hierarchy6"/>
    <dgm:cxn modelId="{4CB41EBB-FE2F-FC49-B50B-93E01ED40F7F}" type="presParOf" srcId="{76FB3134-3A73-B944-BC57-087FED5F0650}" destId="{72653F4A-ECFC-8A4F-BEDB-282714EC2D76}" srcOrd="0" destOrd="0" presId="urn:microsoft.com/office/officeart/2005/8/layout/hierarchy6"/>
    <dgm:cxn modelId="{183F24F8-FE3D-564C-AACC-2C818EC01301}" type="presParOf" srcId="{72653F4A-ECFC-8A4F-BEDB-282714EC2D76}" destId="{178F373D-1D05-C74D-B36E-98ACE260FF15}" srcOrd="0" destOrd="0" presId="urn:microsoft.com/office/officeart/2005/8/layout/hierarchy6"/>
    <dgm:cxn modelId="{A4BD5FF1-54D5-3148-9ADA-CB89345AFE97}" type="presParOf" srcId="{72653F4A-ECFC-8A4F-BEDB-282714EC2D76}" destId="{FEDA87BC-08F6-0A4D-B97D-E9993A5E85D2}" srcOrd="1" destOrd="0" presId="urn:microsoft.com/office/officeart/2005/8/layout/hierarchy6"/>
    <dgm:cxn modelId="{1C46EACF-BCE4-D147-8EEA-62E71EFA1ECE}" type="presParOf" srcId="{FEDA87BC-08F6-0A4D-B97D-E9993A5E85D2}" destId="{795D6894-77E2-8342-AE50-72E768D6E269}" srcOrd="0" destOrd="0" presId="urn:microsoft.com/office/officeart/2005/8/layout/hierarchy6"/>
    <dgm:cxn modelId="{32E1BA07-D7C9-4B40-860C-8001BD4F81D1}" type="presParOf" srcId="{FEDA87BC-08F6-0A4D-B97D-E9993A5E85D2}" destId="{7D384875-5BAA-D148-A581-FC0A8E453C18}" srcOrd="1" destOrd="0" presId="urn:microsoft.com/office/officeart/2005/8/layout/hierarchy6"/>
    <dgm:cxn modelId="{773B3CA3-3EE4-E24F-83E4-B86160F0BEF5}" type="presParOf" srcId="{7D384875-5BAA-D148-A581-FC0A8E453C18}" destId="{4782175E-211D-8C43-906C-91B11F335654}" srcOrd="0" destOrd="0" presId="urn:microsoft.com/office/officeart/2005/8/layout/hierarchy6"/>
    <dgm:cxn modelId="{0693842E-0821-2844-834D-16190D03145C}" type="presParOf" srcId="{7D384875-5BAA-D148-A581-FC0A8E453C18}" destId="{616F201B-3A26-864A-A746-56F74C3AA195}" srcOrd="1" destOrd="0" presId="urn:microsoft.com/office/officeart/2005/8/layout/hierarchy6"/>
    <dgm:cxn modelId="{57BB967E-00AB-ED47-B1DC-389C228DE957}" type="presParOf" srcId="{616F201B-3A26-864A-A746-56F74C3AA195}" destId="{02D94AEE-1B9B-234E-890C-7B624658234D}" srcOrd="0" destOrd="0" presId="urn:microsoft.com/office/officeart/2005/8/layout/hierarchy6"/>
    <dgm:cxn modelId="{C9E0CE84-3E0B-6445-ADA6-7CDD8B75BD10}" type="presParOf" srcId="{616F201B-3A26-864A-A746-56F74C3AA195}" destId="{EA40F717-6AFF-F143-9763-960173B63E74}" srcOrd="1" destOrd="0" presId="urn:microsoft.com/office/officeart/2005/8/layout/hierarchy6"/>
    <dgm:cxn modelId="{2F52375E-B74E-554E-A9B4-3338B601FA92}" type="presParOf" srcId="{EA40F717-6AFF-F143-9763-960173B63E74}" destId="{D0D60DA4-D26D-8945-8E68-7E6D4CD084AA}" srcOrd="0" destOrd="0" presId="urn:microsoft.com/office/officeart/2005/8/layout/hierarchy6"/>
    <dgm:cxn modelId="{FFA66A12-A9B3-3647-B2DE-AC139F5E7BA5}" type="presParOf" srcId="{EA40F717-6AFF-F143-9763-960173B63E74}" destId="{86C044AB-7130-8D4D-A619-F8BA6A653EEC}" srcOrd="1" destOrd="0" presId="urn:microsoft.com/office/officeart/2005/8/layout/hierarchy6"/>
    <dgm:cxn modelId="{12C42969-9FE0-A941-BE5A-5CAB6840B016}" type="presParOf" srcId="{616F201B-3A26-864A-A746-56F74C3AA195}" destId="{66B6C36D-9805-7347-8CA2-6864F0409A81}" srcOrd="2" destOrd="0" presId="urn:microsoft.com/office/officeart/2005/8/layout/hierarchy6"/>
    <dgm:cxn modelId="{F59E05AF-E603-904E-BC9B-4F223F872FF3}" type="presParOf" srcId="{616F201B-3A26-864A-A746-56F74C3AA195}" destId="{A06471F6-6BBE-D547-8E2A-244295935C67}" srcOrd="3" destOrd="0" presId="urn:microsoft.com/office/officeart/2005/8/layout/hierarchy6"/>
    <dgm:cxn modelId="{68E2CF49-0743-CB48-91B1-EF4441B4E012}" type="presParOf" srcId="{A06471F6-6BBE-D547-8E2A-244295935C67}" destId="{CF14A3BB-CF6D-0A44-80AF-A6F55F877268}" srcOrd="0" destOrd="0" presId="urn:microsoft.com/office/officeart/2005/8/layout/hierarchy6"/>
    <dgm:cxn modelId="{5B52716B-05D4-8D4C-8FBC-26F9CDB72E11}" type="presParOf" srcId="{A06471F6-6BBE-D547-8E2A-244295935C67}" destId="{37E82326-CF40-7F4A-A497-392CDBFEA06E}" srcOrd="1" destOrd="0" presId="urn:microsoft.com/office/officeart/2005/8/layout/hierarchy6"/>
    <dgm:cxn modelId="{0EC8C19F-D262-F64D-9D57-F0047EA84FF8}" type="presParOf" srcId="{FEDA87BC-08F6-0A4D-B97D-E9993A5E85D2}" destId="{9B9B874D-05D4-7442-8189-085DE80728A3}" srcOrd="2" destOrd="0" presId="urn:microsoft.com/office/officeart/2005/8/layout/hierarchy6"/>
    <dgm:cxn modelId="{DCEB166F-8C39-324D-AC1D-A4F3C9F5D409}" type="presParOf" srcId="{FEDA87BC-08F6-0A4D-B97D-E9993A5E85D2}" destId="{EBCB8C33-4F42-104B-B38A-50FE836F68BE}" srcOrd="3" destOrd="0" presId="urn:microsoft.com/office/officeart/2005/8/layout/hierarchy6"/>
    <dgm:cxn modelId="{BEB93361-0BB8-5C4A-88D7-876FFDF9A718}" type="presParOf" srcId="{EBCB8C33-4F42-104B-B38A-50FE836F68BE}" destId="{BD9B0E5C-7D64-B74B-9183-C1042CBED1BF}" srcOrd="0" destOrd="0" presId="urn:microsoft.com/office/officeart/2005/8/layout/hierarchy6"/>
    <dgm:cxn modelId="{15411E09-86A9-E84C-BA2C-E7689CD9A17D}" type="presParOf" srcId="{EBCB8C33-4F42-104B-B38A-50FE836F68BE}" destId="{FD0114E2-731B-4A41-A02E-AB54492C0F58}" srcOrd="1" destOrd="0" presId="urn:microsoft.com/office/officeart/2005/8/layout/hierarchy6"/>
    <dgm:cxn modelId="{B8EAE95E-15E4-2D46-894C-E99CBE0CA406}" type="presParOf" srcId="{FD0114E2-731B-4A41-A02E-AB54492C0F58}" destId="{9372BE71-D2C4-7E42-BA20-380F0958073C}" srcOrd="0" destOrd="0" presId="urn:microsoft.com/office/officeart/2005/8/layout/hierarchy6"/>
    <dgm:cxn modelId="{BC2F2421-7778-EC4A-BD5C-D6E6EF0E69AF}" type="presParOf" srcId="{FD0114E2-731B-4A41-A02E-AB54492C0F58}" destId="{67F3ED89-A757-2944-8328-FD45466555DC}" srcOrd="1" destOrd="0" presId="urn:microsoft.com/office/officeart/2005/8/layout/hierarchy6"/>
    <dgm:cxn modelId="{BA3BA533-2C00-3846-B995-9850AA3EB79C}" type="presParOf" srcId="{67F3ED89-A757-2944-8328-FD45466555DC}" destId="{03C6F237-263C-8642-B47E-373DD9D0A6F4}" srcOrd="0" destOrd="0" presId="urn:microsoft.com/office/officeart/2005/8/layout/hierarchy6"/>
    <dgm:cxn modelId="{C2E31E6F-77D4-6646-86AE-68A16B39C0C7}" type="presParOf" srcId="{67F3ED89-A757-2944-8328-FD45466555DC}" destId="{38680EAF-8468-5840-8CBA-E19CBC2983C0}" srcOrd="1" destOrd="0" presId="urn:microsoft.com/office/officeart/2005/8/layout/hierarchy6"/>
    <dgm:cxn modelId="{AA204686-C3F2-6A40-B572-49100E89CC9A}" type="presParOf" srcId="{FD0114E2-731B-4A41-A02E-AB54492C0F58}" destId="{9A53D523-97C1-1142-A4C0-93BEB2807B1F}" srcOrd="2" destOrd="0" presId="urn:microsoft.com/office/officeart/2005/8/layout/hierarchy6"/>
    <dgm:cxn modelId="{1ACD1528-21BB-CA46-AB49-4AAD781FBF26}" type="presParOf" srcId="{FD0114E2-731B-4A41-A02E-AB54492C0F58}" destId="{C97296FB-D9EA-EF4E-B7F4-66C7E7444526}" srcOrd="3" destOrd="0" presId="urn:microsoft.com/office/officeart/2005/8/layout/hierarchy6"/>
    <dgm:cxn modelId="{C40B2DAA-A5F7-D647-B29A-389378005A6D}" type="presParOf" srcId="{C97296FB-D9EA-EF4E-B7F4-66C7E7444526}" destId="{79A8853F-D9F8-7848-B329-BAD693B6894F}" srcOrd="0" destOrd="0" presId="urn:microsoft.com/office/officeart/2005/8/layout/hierarchy6"/>
    <dgm:cxn modelId="{243E11D3-D3AC-E142-8748-AB43237E8983}" type="presParOf" srcId="{C97296FB-D9EA-EF4E-B7F4-66C7E7444526}" destId="{16A41CD7-3025-9349-AB2D-F5BABF09D5FF}" srcOrd="1" destOrd="0" presId="urn:microsoft.com/office/officeart/2005/8/layout/hierarchy6"/>
    <dgm:cxn modelId="{8CB58A33-3E9A-A847-91F8-453AA9E342F0}" type="presParOf" srcId="{795917EE-604A-5249-8DC1-3B27661735CB}" destId="{7C6D8A05-9E55-5A43-99F5-20B4243F380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F373D-1D05-C74D-B36E-98ACE260FF15}">
      <dsp:nvSpPr>
        <dsp:cNvPr id="0" name=""/>
        <dsp:cNvSpPr/>
      </dsp:nvSpPr>
      <dsp:spPr>
        <a:xfrm>
          <a:off x="3008025" y="121246"/>
          <a:ext cx="1540448" cy="1026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Root Node</a:t>
          </a:r>
        </a:p>
      </dsp:txBody>
      <dsp:txXfrm>
        <a:off x="3038104" y="151325"/>
        <a:ext cx="1480290" cy="966807"/>
      </dsp:txXfrm>
    </dsp:sp>
    <dsp:sp modelId="{795D6894-77E2-8342-AE50-72E768D6E269}">
      <dsp:nvSpPr>
        <dsp:cNvPr id="0" name=""/>
        <dsp:cNvSpPr/>
      </dsp:nvSpPr>
      <dsp:spPr>
        <a:xfrm>
          <a:off x="1775666" y="1148212"/>
          <a:ext cx="2002583" cy="410786"/>
        </a:xfrm>
        <a:custGeom>
          <a:avLst/>
          <a:gdLst/>
          <a:ahLst/>
          <a:cxnLst/>
          <a:rect l="0" t="0" r="0" b="0"/>
          <a:pathLst>
            <a:path>
              <a:moveTo>
                <a:pt x="2002583" y="0"/>
              </a:moveTo>
              <a:lnTo>
                <a:pt x="2002583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2175E-211D-8C43-906C-91B11F335654}">
      <dsp:nvSpPr>
        <dsp:cNvPr id="0" name=""/>
        <dsp:cNvSpPr/>
      </dsp:nvSpPr>
      <dsp:spPr>
        <a:xfrm>
          <a:off x="1005442" y="1558998"/>
          <a:ext cx="1540448" cy="10269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Decision node</a:t>
          </a:r>
        </a:p>
      </dsp:txBody>
      <dsp:txXfrm>
        <a:off x="1035521" y="1589077"/>
        <a:ext cx="1480290" cy="966807"/>
      </dsp:txXfrm>
    </dsp:sp>
    <dsp:sp modelId="{02D94AEE-1B9B-234E-890C-7B624658234D}">
      <dsp:nvSpPr>
        <dsp:cNvPr id="0" name=""/>
        <dsp:cNvSpPr/>
      </dsp:nvSpPr>
      <dsp:spPr>
        <a:xfrm>
          <a:off x="774375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1001291" y="0"/>
              </a:moveTo>
              <a:lnTo>
                <a:pt x="1001291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60DA4-D26D-8945-8E68-7E6D4CD084AA}">
      <dsp:nvSpPr>
        <dsp:cNvPr id="0" name=""/>
        <dsp:cNvSpPr/>
      </dsp:nvSpPr>
      <dsp:spPr>
        <a:xfrm>
          <a:off x="4150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34229" y="3026829"/>
        <a:ext cx="1480290" cy="966807"/>
      </dsp:txXfrm>
    </dsp:sp>
    <dsp:sp modelId="{66B6C36D-9805-7347-8CA2-6864F0409A81}">
      <dsp:nvSpPr>
        <dsp:cNvPr id="0" name=""/>
        <dsp:cNvSpPr/>
      </dsp:nvSpPr>
      <dsp:spPr>
        <a:xfrm>
          <a:off x="1775666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1001291" y="205393"/>
              </a:lnTo>
              <a:lnTo>
                <a:pt x="1001291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4A3BB-CF6D-0A44-80AF-A6F55F877268}">
      <dsp:nvSpPr>
        <dsp:cNvPr id="0" name=""/>
        <dsp:cNvSpPr/>
      </dsp:nvSpPr>
      <dsp:spPr>
        <a:xfrm>
          <a:off x="2006734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2036813" y="3026829"/>
        <a:ext cx="1480290" cy="966807"/>
      </dsp:txXfrm>
    </dsp:sp>
    <dsp:sp modelId="{9B9B874D-05D4-7442-8189-085DE80728A3}">
      <dsp:nvSpPr>
        <dsp:cNvPr id="0" name=""/>
        <dsp:cNvSpPr/>
      </dsp:nvSpPr>
      <dsp:spPr>
        <a:xfrm>
          <a:off x="3778250" y="1148212"/>
          <a:ext cx="2002583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2002583" y="205393"/>
              </a:lnTo>
              <a:lnTo>
                <a:pt x="2002583" y="41078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B0E5C-7D64-B74B-9183-C1042CBED1BF}">
      <dsp:nvSpPr>
        <dsp:cNvPr id="0" name=""/>
        <dsp:cNvSpPr/>
      </dsp:nvSpPr>
      <dsp:spPr>
        <a:xfrm>
          <a:off x="5010608" y="1558998"/>
          <a:ext cx="1540448" cy="10269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Decision node</a:t>
          </a:r>
        </a:p>
      </dsp:txBody>
      <dsp:txXfrm>
        <a:off x="5040687" y="1589077"/>
        <a:ext cx="1480290" cy="966807"/>
      </dsp:txXfrm>
    </dsp:sp>
    <dsp:sp modelId="{9372BE71-D2C4-7E42-BA20-380F0958073C}">
      <dsp:nvSpPr>
        <dsp:cNvPr id="0" name=""/>
        <dsp:cNvSpPr/>
      </dsp:nvSpPr>
      <dsp:spPr>
        <a:xfrm>
          <a:off x="4779541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1001291" y="0"/>
              </a:moveTo>
              <a:lnTo>
                <a:pt x="1001291" y="205393"/>
              </a:lnTo>
              <a:lnTo>
                <a:pt x="0" y="205393"/>
              </a:lnTo>
              <a:lnTo>
                <a:pt x="0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6F237-263C-8642-B47E-373DD9D0A6F4}">
      <dsp:nvSpPr>
        <dsp:cNvPr id="0" name=""/>
        <dsp:cNvSpPr/>
      </dsp:nvSpPr>
      <dsp:spPr>
        <a:xfrm>
          <a:off x="4009317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4039396" y="3026829"/>
        <a:ext cx="1480290" cy="966807"/>
      </dsp:txXfrm>
    </dsp:sp>
    <dsp:sp modelId="{9A53D523-97C1-1142-A4C0-93BEB2807B1F}">
      <dsp:nvSpPr>
        <dsp:cNvPr id="0" name=""/>
        <dsp:cNvSpPr/>
      </dsp:nvSpPr>
      <dsp:spPr>
        <a:xfrm>
          <a:off x="5780833" y="2585964"/>
          <a:ext cx="1001291" cy="410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393"/>
              </a:lnTo>
              <a:lnTo>
                <a:pt x="1001291" y="205393"/>
              </a:lnTo>
              <a:lnTo>
                <a:pt x="1001291" y="41078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A8853F-D9F8-7848-B329-BAD693B6894F}">
      <dsp:nvSpPr>
        <dsp:cNvPr id="0" name=""/>
        <dsp:cNvSpPr/>
      </dsp:nvSpPr>
      <dsp:spPr>
        <a:xfrm>
          <a:off x="6011900" y="2996750"/>
          <a:ext cx="1540448" cy="10269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Leaf Node</a:t>
          </a:r>
        </a:p>
      </dsp:txBody>
      <dsp:txXfrm>
        <a:off x="6041979" y="3026829"/>
        <a:ext cx="1480290" cy="966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1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3588"/>
            <a:ext cx="50292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6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3588"/>
            <a:ext cx="50292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745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3588"/>
            <a:ext cx="50292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08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57172" y="273353"/>
            <a:ext cx="8228763" cy="114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57172" y="1604841"/>
            <a:ext cx="8228763" cy="397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9041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21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feature_extraction.FeatureHasher.html#sklearn.feature_extraction.FeatureHasher.fit" TargetMode="External"/><Relationship Id="rId3" Type="http://schemas.openxmlformats.org/officeDocument/2006/relationships/hyperlink" Target="https://scikit-learn.org/stable/modules/generated/sklearn.preprocessing.LabelEncoder.html#sklearn.preprocessing.LabelEncoder.fit_transform" TargetMode="External"/><Relationship Id="rId7" Type="http://schemas.openxmlformats.org/officeDocument/2006/relationships/hyperlink" Target="https://scikit-learn.org/stable/modules/generated/sklearn.preprocessing.LabelEncoder.html#sklearn.preprocessing.LabelEncoder.transform" TargetMode="External"/><Relationship Id="rId12" Type="http://schemas.openxmlformats.org/officeDocument/2006/relationships/hyperlink" Target="https://scikit-learn.org/stable/modules/generated/sklearn.feature_extraction.FeatureHasher.html#sklearn.feature_extraction.FeatureHasher.transform" TargetMode="External"/><Relationship Id="rId2" Type="http://schemas.openxmlformats.org/officeDocument/2006/relationships/hyperlink" Target="https://scikit-learn.org/stable/modules/generated/sklearn.preprocessing.LabelEncoder.html#sklearn.preprocessing.LabelEncoder.fi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ikit-learn.org/stable/modules/generated/sklearn.preprocessing.LabelEncoder.html#sklearn.preprocessing.LabelEncoder.set_params" TargetMode="External"/><Relationship Id="rId11" Type="http://schemas.openxmlformats.org/officeDocument/2006/relationships/hyperlink" Target="https://scikit-learn.org/stable/modules/generated/sklearn.feature_extraction.FeatureHasher.html#sklearn.feature_extraction.FeatureHasher.set_params" TargetMode="External"/><Relationship Id="rId5" Type="http://schemas.openxmlformats.org/officeDocument/2006/relationships/hyperlink" Target="https://scikit-learn.org/stable/modules/generated/sklearn.preprocessing.LabelEncoder.html#sklearn.preprocessing.LabelEncoder.inverse_transform" TargetMode="External"/><Relationship Id="rId10" Type="http://schemas.openxmlformats.org/officeDocument/2006/relationships/hyperlink" Target="https://scikit-learn.org/stable/modules/generated/sklearn.feature_extraction.FeatureHasher.html#sklearn.feature_extraction.FeatureHasher.get_params" TargetMode="External"/><Relationship Id="rId4" Type="http://schemas.openxmlformats.org/officeDocument/2006/relationships/hyperlink" Target="https://scikit-learn.org/stable/modules/generated/sklearn.preprocessing.LabelEncoder.html#sklearn.preprocessing.LabelEncoder.get_params" TargetMode="External"/><Relationship Id="rId9" Type="http://schemas.openxmlformats.org/officeDocument/2006/relationships/hyperlink" Target="https://scikit-learn.org/stable/modules/generated/sklearn.feature_extraction.FeatureHasher.html#sklearn.feature_extraction.FeatureHasher.fit_transfor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orgeHayduke/HNBrownBa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" TargetMode="External"/><Relationship Id="rId2" Type="http://schemas.openxmlformats.org/officeDocument/2006/relationships/hyperlink" Target="https://en.wikipedia.org/wiki/Leo_Breim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tree.DecisionTreeClassifier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Decision Trees &amp; Pipelines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432706" y="4860974"/>
            <a:ext cx="8572749" cy="1206451"/>
          </a:xfrm>
        </p:spPr>
        <p:txBody>
          <a:bodyPr>
            <a:noAutofit/>
          </a:bodyPr>
          <a:lstStyle/>
          <a:p>
            <a:pPr algn="r"/>
            <a:r>
              <a:rPr lang="en-US" sz="1400" b="1" dirty="0">
                <a:latin typeface="+mn-lt"/>
              </a:rPr>
              <a:t>Mike Ames</a:t>
            </a:r>
            <a:br>
              <a:rPr lang="en-US" sz="1400" b="1" dirty="0">
                <a:latin typeface="+mn-lt"/>
              </a:rPr>
            </a:br>
            <a:r>
              <a:rPr lang="en-US" sz="1400" b="1" dirty="0" err="1">
                <a:latin typeface="+mn-lt"/>
              </a:rPr>
              <a:t>amesam@wfu.edu</a:t>
            </a:r>
            <a:endParaRPr lang="en-US" sz="2400" b="1" dirty="0">
              <a:latin typeface="+mn-lt"/>
            </a:endParaRPr>
          </a:p>
        </p:txBody>
      </p:sp>
      <p:pic>
        <p:nvPicPr>
          <p:cNvPr id="1026" name="Picture 2" descr="Image result for jackson hole wyoming cowboy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t="5716" r="392" b="7145"/>
          <a:stretch/>
        </p:blipFill>
        <p:spPr bwMode="auto">
          <a:xfrm>
            <a:off x="6998108" y="2384035"/>
            <a:ext cx="1666059" cy="20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1933-5AC1-AD4A-AC23-F545B1B3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 for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6598-A456-7C4F-9123-B1EC6899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0416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Categorical  2 Step process </a:t>
            </a:r>
          </a:p>
          <a:p>
            <a:pPr lvl="1"/>
            <a:r>
              <a:rPr lang="en-US" dirty="0"/>
              <a:t>Replace with a Default “Missing” or Mode</a:t>
            </a:r>
          </a:p>
          <a:p>
            <a:pPr lvl="1"/>
            <a:r>
              <a:rPr lang="en-US" dirty="0"/>
              <a:t>Then 1-Hot Encode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F390A-859B-BF4E-B0FD-17245F4E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34487-252F-4F4B-8C06-A7FC7136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Missing Values -  Categorical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1ADBEF-0F80-2E42-A1FB-D4656EC0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961445"/>
              </p:ext>
            </p:extLst>
          </p:nvPr>
        </p:nvGraphicFramePr>
        <p:xfrm>
          <a:off x="2171921" y="4100456"/>
          <a:ext cx="5882867" cy="2235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29072">
                  <a:extLst>
                    <a:ext uri="{9D8B030D-6E8A-4147-A177-3AD203B41FA5}">
                      <a16:colId xmlns:a16="http://schemas.microsoft.com/office/drawing/2014/main" val="366402523"/>
                    </a:ext>
                  </a:extLst>
                </a:gridCol>
                <a:gridCol w="1095121">
                  <a:extLst>
                    <a:ext uri="{9D8B030D-6E8A-4147-A177-3AD203B41FA5}">
                      <a16:colId xmlns:a16="http://schemas.microsoft.com/office/drawing/2014/main" val="793853011"/>
                    </a:ext>
                  </a:extLst>
                </a:gridCol>
                <a:gridCol w="142386">
                  <a:extLst>
                    <a:ext uri="{9D8B030D-6E8A-4147-A177-3AD203B41FA5}">
                      <a16:colId xmlns:a16="http://schemas.microsoft.com/office/drawing/2014/main" val="1363282309"/>
                    </a:ext>
                  </a:extLst>
                </a:gridCol>
                <a:gridCol w="929072">
                  <a:extLst>
                    <a:ext uri="{9D8B030D-6E8A-4147-A177-3AD203B41FA5}">
                      <a16:colId xmlns:a16="http://schemas.microsoft.com/office/drawing/2014/main" val="4101328491"/>
                    </a:ext>
                  </a:extLst>
                </a:gridCol>
                <a:gridCol w="929072">
                  <a:extLst>
                    <a:ext uri="{9D8B030D-6E8A-4147-A177-3AD203B41FA5}">
                      <a16:colId xmlns:a16="http://schemas.microsoft.com/office/drawing/2014/main" val="481621054"/>
                    </a:ext>
                  </a:extLst>
                </a:gridCol>
                <a:gridCol w="929072">
                  <a:extLst>
                    <a:ext uri="{9D8B030D-6E8A-4147-A177-3AD203B41FA5}">
                      <a16:colId xmlns:a16="http://schemas.microsoft.com/office/drawing/2014/main" val="597008769"/>
                    </a:ext>
                  </a:extLst>
                </a:gridCol>
                <a:gridCol w="929072">
                  <a:extLst>
                    <a:ext uri="{9D8B030D-6E8A-4147-A177-3AD203B41FA5}">
                      <a16:colId xmlns:a16="http://schemas.microsoft.com/office/drawing/2014/main" val="142069496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Cat Transformed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Blue</a:t>
                      </a:r>
                      <a:endParaRPr lang="en-US" sz="1200" b="0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 panose="020F0502020204030204" pitchFamily="34" charset="0"/>
                        </a:rPr>
                        <a:t>Missing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486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262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8414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756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5080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42979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17018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347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6222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7082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197476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2585BD8F-B961-D24D-90A3-74502B359E0E}"/>
              </a:ext>
            </a:extLst>
          </p:cNvPr>
          <p:cNvSpPr/>
          <p:nvPr/>
        </p:nvSpPr>
        <p:spPr>
          <a:xfrm rot="5400000">
            <a:off x="5909393" y="1955063"/>
            <a:ext cx="451821" cy="38389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4D3FB-1249-AB4E-A80C-903721093209}"/>
              </a:ext>
            </a:extLst>
          </p:cNvPr>
          <p:cNvSpPr txBox="1"/>
          <p:nvPr/>
        </p:nvSpPr>
        <p:spPr>
          <a:xfrm>
            <a:off x="4852800" y="3352133"/>
            <a:ext cx="239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1-Hot Encoded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B30D7E0-0E55-E349-85D1-42F2A81F66B5}"/>
              </a:ext>
            </a:extLst>
          </p:cNvPr>
          <p:cNvSpPr/>
          <p:nvPr/>
        </p:nvSpPr>
        <p:spPr>
          <a:xfrm rot="5400000">
            <a:off x="2930657" y="2889899"/>
            <a:ext cx="451821" cy="19692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ED265-89A7-4841-B1CE-129858AA20C4}"/>
              </a:ext>
            </a:extLst>
          </p:cNvPr>
          <p:cNvSpPr txBox="1"/>
          <p:nvPr/>
        </p:nvSpPr>
        <p:spPr>
          <a:xfrm>
            <a:off x="1816863" y="2956424"/>
            <a:ext cx="2398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Categorical Columns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First Replace Nulls THEN Transformed into 0/1s </a:t>
            </a:r>
          </a:p>
        </p:txBody>
      </p:sp>
    </p:spTree>
    <p:extLst>
      <p:ext uri="{BB962C8B-B14F-4D97-AF65-F5344CB8AC3E}">
        <p14:creationId xmlns:p14="http://schemas.microsoft.com/office/powerpoint/2010/main" val="314284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E04D-8EDD-0841-843B-3DA1BD53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scikit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-learn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83ECE-036E-6947-B755-00DD98881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Common interfaces and utilities to streamline your workflow </a:t>
            </a:r>
          </a:p>
        </p:txBody>
      </p:sp>
      <p:pic>
        <p:nvPicPr>
          <p:cNvPr id="4" name="Google Shape;71;p14">
            <a:extLst>
              <a:ext uri="{FF2B5EF4-FFF2-40B4-BE49-F238E27FC236}">
                <a16:creationId xmlns:a16="http://schemas.microsoft.com/office/drawing/2014/main" id="{BC66EE20-8025-274C-BE5E-093FF5373E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0468" y="1623451"/>
            <a:ext cx="3067200" cy="19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3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076A-122B-394B-B364-58E78A06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pipes…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9054-F65F-3149-AC71-9612700DE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144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Pipelines are a set of utilities and transformers</a:t>
            </a:r>
          </a:p>
          <a:p>
            <a:pPr lvl="1"/>
            <a:r>
              <a:rPr lang="en-US" dirty="0"/>
              <a:t>Linear sequence of transformations </a:t>
            </a:r>
          </a:p>
          <a:p>
            <a:pPr lvl="1"/>
            <a:r>
              <a:rPr lang="en-US" dirty="0"/>
              <a:t>Chain them together with a modeling method </a:t>
            </a:r>
          </a:p>
          <a:p>
            <a:pPr lvl="1"/>
            <a:r>
              <a:rPr lang="en-US" dirty="0"/>
              <a:t>Supports custom transformers </a:t>
            </a:r>
          </a:p>
          <a:p>
            <a:pPr lvl="1"/>
            <a:r>
              <a:rPr lang="en-US" dirty="0"/>
              <a:t>Supports hyper parameter optimization </a:t>
            </a:r>
          </a:p>
          <a:p>
            <a:pPr lvl="1"/>
            <a:r>
              <a:rPr lang="en-US" dirty="0"/>
              <a:t>Supports cross folds, grid searches, and other schemes </a:t>
            </a:r>
          </a:p>
          <a:p>
            <a:pPr lvl="1"/>
            <a:r>
              <a:rPr lang="en-US" dirty="0"/>
              <a:t>Etc.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Standardizes the workflow </a:t>
            </a:r>
          </a:p>
          <a:p>
            <a:pPr lvl="1"/>
            <a:r>
              <a:rPr lang="en-US" dirty="0"/>
              <a:t>Avoid data leakage (to some degree) </a:t>
            </a:r>
          </a:p>
          <a:p>
            <a:pPr lvl="1"/>
            <a:r>
              <a:rPr lang="en-US" dirty="0"/>
              <a:t>Simplify the process </a:t>
            </a:r>
          </a:p>
          <a:p>
            <a:pPr lvl="1"/>
            <a:r>
              <a:rPr lang="en-US" dirty="0"/>
              <a:t>Self documenting </a:t>
            </a:r>
          </a:p>
          <a:p>
            <a:pPr lvl="1"/>
            <a:r>
              <a:rPr lang="en-US" dirty="0"/>
              <a:t>Easy to experiment</a:t>
            </a:r>
          </a:p>
          <a:p>
            <a:pPr lvl="1"/>
            <a:r>
              <a:rPr lang="en-US" dirty="0"/>
              <a:t>Tune rinse repeat.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B6782D-BEAC-3D43-9801-557FD81B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0" r="16610" b="18780"/>
          <a:stretch/>
        </p:blipFill>
        <p:spPr>
          <a:xfrm>
            <a:off x="5580404" y="3721306"/>
            <a:ext cx="2668452" cy="21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9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FFFD84-D6E5-B345-8A6F-89E5519C2BA9}"/>
              </a:ext>
            </a:extLst>
          </p:cNvPr>
          <p:cNvGrpSpPr/>
          <p:nvPr/>
        </p:nvGrpSpPr>
        <p:grpSpPr>
          <a:xfrm>
            <a:off x="498474" y="2334409"/>
            <a:ext cx="8258251" cy="3496236"/>
            <a:chOff x="1576183" y="2537044"/>
            <a:chExt cx="6347842" cy="2721273"/>
          </a:xfrm>
        </p:grpSpPr>
        <p:sp>
          <p:nvSpPr>
            <p:cNvPr id="97" name="Google Shape;97;p18"/>
            <p:cNvSpPr txBox="1"/>
            <p:nvPr/>
          </p:nvSpPr>
          <p:spPr>
            <a:xfrm>
              <a:off x="1764785" y="3131021"/>
              <a:ext cx="4355018" cy="989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35" tIns="30617" rIns="61235" bIns="30617" anchor="t" anchorCtr="0">
              <a:noAutofit/>
            </a:bodyPr>
            <a:lstStyle/>
            <a:p>
              <a:r>
                <a:rPr lang="en-US" sz="1225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6532"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6532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2762178" y="2537044"/>
              <a:ext cx="124674" cy="2177753"/>
            </a:xfrm>
            <a:custGeom>
              <a:avLst/>
              <a:gdLst/>
              <a:ahLst/>
              <a:cxnLst/>
              <a:rect l="l" t="t" r="r" b="b"/>
              <a:pathLst>
                <a:path w="509" h="8891" extrusionOk="0">
                  <a:moveTo>
                    <a:pt x="508" y="0"/>
                  </a:moveTo>
                  <a:cubicBezTo>
                    <a:pt x="508" y="0"/>
                    <a:pt x="0" y="2286"/>
                    <a:pt x="0" y="4572"/>
                  </a:cubicBezTo>
                  <a:cubicBezTo>
                    <a:pt x="0" y="7112"/>
                    <a:pt x="508" y="8890"/>
                    <a:pt x="508" y="8890"/>
                  </a:cubicBezTo>
                </a:path>
              </a:pathLst>
            </a:custGeom>
            <a:noFill/>
            <a:ln w="190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204" tIns="62204" rIns="62204" bIns="62204" anchor="ctr" anchorCtr="0">
              <a:noAutofit/>
            </a:bodyPr>
            <a:lstStyle/>
            <a:p>
              <a:endParaRPr sz="1225"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291260" y="2537044"/>
              <a:ext cx="124674" cy="2177753"/>
            </a:xfrm>
            <a:custGeom>
              <a:avLst/>
              <a:gdLst/>
              <a:ahLst/>
              <a:cxnLst/>
              <a:rect l="l" t="t" r="r" b="b"/>
              <a:pathLst>
                <a:path w="509" h="8891" extrusionOk="0">
                  <a:moveTo>
                    <a:pt x="508" y="0"/>
                  </a:moveTo>
                  <a:cubicBezTo>
                    <a:pt x="508" y="0"/>
                    <a:pt x="0" y="2286"/>
                    <a:pt x="0" y="4572"/>
                  </a:cubicBezTo>
                  <a:cubicBezTo>
                    <a:pt x="0" y="7112"/>
                    <a:pt x="508" y="8890"/>
                    <a:pt x="508" y="8890"/>
                  </a:cubicBezTo>
                </a:path>
              </a:pathLst>
            </a:custGeom>
            <a:noFill/>
            <a:ln w="190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204" tIns="62204" rIns="62204" bIns="62204" anchor="ctr" anchorCtr="0">
              <a:noAutofit/>
            </a:bodyPr>
            <a:lstStyle/>
            <a:p>
              <a:endParaRPr sz="1225"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913406" y="2537044"/>
              <a:ext cx="124674" cy="2177753"/>
            </a:xfrm>
            <a:custGeom>
              <a:avLst/>
              <a:gdLst/>
              <a:ahLst/>
              <a:cxnLst/>
              <a:rect l="l" t="t" r="r" b="b"/>
              <a:pathLst>
                <a:path w="509" h="8891" extrusionOk="0">
                  <a:moveTo>
                    <a:pt x="0" y="0"/>
                  </a:moveTo>
                  <a:cubicBezTo>
                    <a:pt x="0" y="0"/>
                    <a:pt x="508" y="2286"/>
                    <a:pt x="508" y="4572"/>
                  </a:cubicBezTo>
                  <a:cubicBezTo>
                    <a:pt x="508" y="7112"/>
                    <a:pt x="0" y="8890"/>
                    <a:pt x="0" y="8890"/>
                  </a:cubicBezTo>
                </a:path>
              </a:pathLst>
            </a:custGeom>
            <a:noFill/>
            <a:ln w="190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204" tIns="62204" rIns="62204" bIns="62204" anchor="ctr" anchorCtr="0">
              <a:noAutofit/>
            </a:bodyPr>
            <a:lstStyle/>
            <a:p>
              <a:endParaRPr sz="1225"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4937727" y="2537044"/>
              <a:ext cx="124674" cy="2177753"/>
            </a:xfrm>
            <a:custGeom>
              <a:avLst/>
              <a:gdLst/>
              <a:ahLst/>
              <a:cxnLst/>
              <a:rect l="l" t="t" r="r" b="b"/>
              <a:pathLst>
                <a:path w="509" h="8891" extrusionOk="0">
                  <a:moveTo>
                    <a:pt x="0" y="0"/>
                  </a:moveTo>
                  <a:cubicBezTo>
                    <a:pt x="0" y="0"/>
                    <a:pt x="508" y="2286"/>
                    <a:pt x="508" y="4572"/>
                  </a:cubicBezTo>
                  <a:cubicBezTo>
                    <a:pt x="508" y="7112"/>
                    <a:pt x="0" y="8890"/>
                    <a:pt x="0" y="8890"/>
                  </a:cubicBezTo>
                </a:path>
              </a:pathLst>
            </a:custGeom>
            <a:noFill/>
            <a:ln w="190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204" tIns="62204" rIns="62204" bIns="62204" anchor="ctr" anchorCtr="0">
              <a:noAutofit/>
            </a:bodyPr>
            <a:lstStyle/>
            <a:p>
              <a:endParaRPr sz="1225"/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1825286" y="3362732"/>
              <a:ext cx="872718" cy="526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35" tIns="30617" rIns="61235" bIns="30617" anchor="t" anchorCtr="0">
              <a:noAutofit/>
            </a:bodyPr>
            <a:lstStyle/>
            <a:p>
              <a:r>
                <a:rPr lang="en-US" sz="3266">
                  <a:latin typeface="Arial"/>
                  <a:ea typeface="Arial"/>
                  <a:cs typeface="Arial"/>
                  <a:sym typeface="Arial"/>
                </a:rPr>
                <a:t>X = </a:t>
              </a:r>
              <a:endParaRPr sz="3266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5558158" y="3362732"/>
              <a:ext cx="803156" cy="526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35" tIns="30617" rIns="61235" bIns="30617" anchor="t" anchorCtr="0">
              <a:noAutofit/>
            </a:bodyPr>
            <a:lstStyle/>
            <a:p>
              <a:r>
                <a:rPr lang="en-US" sz="3266">
                  <a:latin typeface="Arial"/>
                  <a:ea typeface="Arial"/>
                  <a:cs typeface="Arial"/>
                  <a:sym typeface="Arial"/>
                </a:rPr>
                <a:t>y = </a:t>
              </a:r>
              <a:endParaRPr sz="3266"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104" name="Google Shape;104;p18"/>
            <p:cNvGraphicFramePr/>
            <p:nvPr>
              <p:extLst>
                <p:ext uri="{D42A27DB-BD31-4B8C-83A1-F6EECF244321}">
                  <p14:modId xmlns:p14="http://schemas.microsoft.com/office/powerpoint/2010/main" val="3993815831"/>
                </p:ext>
              </p:extLst>
            </p:nvPr>
          </p:nvGraphicFramePr>
          <p:xfrm>
            <a:off x="2942698" y="2623507"/>
            <a:ext cx="1485712" cy="1627583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67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67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867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8676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385779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u="none" strike="noStrike" cap="non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1.1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2.2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3.4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5.6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1.0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6.7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0.5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0.4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2.4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9.3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7.3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6.4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2.8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1.5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0.0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4.3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8.3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3.4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0.5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3.5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8.1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4.6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5.1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9.7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3.5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7.9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5.1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557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3.7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7.8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3.2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 dirty="0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6.3</a:t>
                        </a:r>
                        <a:endParaRPr sz="1200" b="0" strike="noStrike" dirty="0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105" name="Google Shape;105;p18"/>
            <p:cNvGraphicFramePr/>
            <p:nvPr>
              <p:extLst>
                <p:ext uri="{D42A27DB-BD31-4B8C-83A1-F6EECF244321}">
                  <p14:modId xmlns:p14="http://schemas.microsoft.com/office/powerpoint/2010/main" val="3126255685"/>
                </p:ext>
              </p:extLst>
            </p:nvPr>
          </p:nvGraphicFramePr>
          <p:xfrm>
            <a:off x="6497009" y="2625712"/>
            <a:ext cx="297294" cy="1627583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67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2.7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4.4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0.5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0.2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8588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5.6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557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0" strike="noStrike"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6.7</a:t>
                        </a:r>
                        <a:endParaRPr sz="1200" b="0" strike="noStrike"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61235" marR="61235" marT="31111" marB="31111">
                      <a:lnL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06" name="Google Shape;106;p18"/>
            <p:cNvSpPr txBox="1"/>
            <p:nvPr/>
          </p:nvSpPr>
          <p:spPr>
            <a:xfrm>
              <a:off x="1576183" y="2612484"/>
              <a:ext cx="1246250" cy="294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35" tIns="30617" rIns="61235" bIns="30617" anchor="t" anchorCtr="0">
              <a:noAutofit/>
            </a:bodyPr>
            <a:lstStyle/>
            <a:p>
              <a:r>
                <a:rPr lang="en-US" sz="1633">
                  <a:latin typeface="Arial"/>
                  <a:ea typeface="Arial"/>
                  <a:cs typeface="Arial"/>
                  <a:sym typeface="Arial"/>
                </a:rPr>
                <a:t>one sample</a:t>
              </a:r>
              <a:endParaRPr sz="1633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886607" y="2574764"/>
              <a:ext cx="2051120" cy="311073"/>
            </a:xfrm>
            <a:prstGeom prst="rect">
              <a:avLst/>
            </a:prstGeom>
            <a:noFill/>
            <a:ln w="36700" cap="flat" cmpd="sng">
              <a:solidFill>
                <a:srgbClr val="0084D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204" tIns="62204" rIns="62204" bIns="62204" anchor="ctr" anchorCtr="0">
              <a:noAutofit/>
            </a:bodyPr>
            <a:lstStyle/>
            <a:p>
              <a:endParaRPr sz="1225"/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2946862" y="4963410"/>
              <a:ext cx="1866436" cy="294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35" tIns="30617" rIns="61235" bIns="30617" anchor="t" anchorCtr="0">
              <a:noAutofit/>
            </a:bodyPr>
            <a:lstStyle/>
            <a:p>
              <a:r>
                <a:rPr lang="en-US" sz="1633">
                  <a:latin typeface="Arial"/>
                  <a:ea typeface="Arial"/>
                  <a:cs typeface="Arial"/>
                  <a:sym typeface="Arial"/>
                </a:rPr>
                <a:t>one feature</a:t>
              </a:r>
              <a:endParaRPr sz="1633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873625" y="2562272"/>
              <a:ext cx="433542" cy="2115294"/>
            </a:xfrm>
            <a:prstGeom prst="rect">
              <a:avLst/>
            </a:prstGeom>
            <a:noFill/>
            <a:ln w="36700" cap="flat" cmpd="sng">
              <a:solidFill>
                <a:srgbClr val="FF66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204" tIns="62204" rIns="62204" bIns="62204" anchor="ctr" anchorCtr="0">
              <a:noAutofit/>
            </a:bodyPr>
            <a:lstStyle/>
            <a:p>
              <a:endParaRPr sz="1225"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5746516" y="4914422"/>
              <a:ext cx="2177509" cy="294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235" tIns="30617" rIns="61235" bIns="30617" anchor="t" anchorCtr="0">
              <a:noAutofit/>
            </a:bodyPr>
            <a:lstStyle/>
            <a:p>
              <a:r>
                <a:rPr lang="en-US" sz="1633">
                  <a:latin typeface="Arial"/>
                  <a:ea typeface="Arial"/>
                  <a:cs typeface="Arial"/>
                  <a:sym typeface="Arial"/>
                </a:rPr>
                <a:t>outputs / labels</a:t>
              </a:r>
              <a:endParaRPr sz="1633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BA895F-A28C-5944-A68D-8C773D6C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Data </a:t>
            </a:r>
          </a:p>
        </p:txBody>
      </p:sp>
    </p:spTree>
    <p:extLst>
      <p:ext uri="{BB962C8B-B14F-4D97-AF65-F5344CB8AC3E}">
        <p14:creationId xmlns:p14="http://schemas.microsoft.com/office/powerpoint/2010/main" val="15476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426E7D-23C1-464C-8C18-150B4338EB93}"/>
              </a:ext>
            </a:extLst>
          </p:cNvPr>
          <p:cNvGrpSpPr/>
          <p:nvPr/>
        </p:nvGrpSpPr>
        <p:grpSpPr>
          <a:xfrm>
            <a:off x="964012" y="2536658"/>
            <a:ext cx="7161165" cy="2625952"/>
            <a:chOff x="959711" y="1901956"/>
            <a:chExt cx="7161165" cy="2625952"/>
          </a:xfrm>
        </p:grpSpPr>
        <p:sp>
          <p:nvSpPr>
            <p:cNvPr id="115" name="Google Shape;115;p19"/>
            <p:cNvSpPr txBox="1"/>
            <p:nvPr/>
          </p:nvSpPr>
          <p:spPr>
            <a:xfrm>
              <a:off x="1391498" y="1901956"/>
              <a:ext cx="5504027" cy="2550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1225" dirty="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br>
                <a:rPr lang="en-US" sz="1225" dirty="0"/>
              </a:br>
              <a:br>
                <a:rPr lang="en-US" sz="1225" dirty="0"/>
              </a:br>
              <a:br>
                <a:rPr lang="en-US" sz="1225" dirty="0"/>
              </a:b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clf</a:t>
              </a:r>
              <a:r>
                <a:rPr lang="en-US" sz="1633" dirty="0" err="1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fit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X_train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US" sz="1633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y_train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r>
                <a:rPr lang="en-US" sz="1633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endParaRPr sz="1633" dirty="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endParaRPr sz="1633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5317137" y="2001871"/>
              <a:ext cx="1021396" cy="366184"/>
            </a:xfrm>
            <a:prstGeom prst="rect">
              <a:avLst/>
            </a:prstGeom>
            <a:solidFill>
              <a:srgbClr val="CCCCCC"/>
            </a:solidFill>
            <a:ln w="763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7191" tIns="56574" rIns="87191" bIns="56574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Training Data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5317138" y="3566522"/>
              <a:ext cx="1021396" cy="366184"/>
            </a:xfrm>
            <a:prstGeom prst="rect">
              <a:avLst/>
            </a:prstGeom>
            <a:solidFill>
              <a:srgbClr val="CCCCCC"/>
            </a:solidFill>
            <a:ln w="76300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7191" tIns="56574" rIns="87191" bIns="56574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Test Data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5317138" y="2834154"/>
              <a:ext cx="1021396" cy="366184"/>
            </a:xfrm>
            <a:prstGeom prst="rect">
              <a:avLst/>
            </a:prstGeom>
            <a:solidFill>
              <a:srgbClr val="CCCCCC"/>
            </a:solidFill>
            <a:ln w="763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7191" tIns="56574" rIns="87191" bIns="56574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Training Labels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6794365" y="2376363"/>
              <a:ext cx="943016" cy="411743"/>
            </a:xfrm>
            <a:prstGeom prst="rect">
              <a:avLst/>
            </a:prstGeom>
            <a:solidFill>
              <a:srgbClr val="DDDDDD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1235" tIns="30617" rIns="61235" bIns="30617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6833801" y="3566522"/>
              <a:ext cx="864390" cy="366184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1235" tIns="30617" rIns="61235" bIns="30617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Prediction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" name="Google Shape;122;p19"/>
            <p:cNvCxnSpPr>
              <a:stCxn id="117" idx="3"/>
              <a:endCxn id="120" idx="1"/>
            </p:cNvCxnSpPr>
            <p:nvPr/>
          </p:nvCxnSpPr>
          <p:spPr>
            <a:xfrm>
              <a:off x="6338533" y="2184964"/>
              <a:ext cx="455833" cy="3972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19"/>
            <p:cNvCxnSpPr>
              <a:stCxn id="118" idx="3"/>
              <a:endCxn id="121" idx="1"/>
            </p:cNvCxnSpPr>
            <p:nvPr/>
          </p:nvCxnSpPr>
          <p:spPr>
            <a:xfrm>
              <a:off x="6338534" y="3749614"/>
              <a:ext cx="495185" cy="40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19"/>
            <p:cNvCxnSpPr>
              <a:stCxn id="118" idx="3"/>
              <a:endCxn id="121" idx="1"/>
            </p:cNvCxnSpPr>
            <p:nvPr/>
          </p:nvCxnSpPr>
          <p:spPr>
            <a:xfrm>
              <a:off x="6338534" y="3749614"/>
              <a:ext cx="495185" cy="408"/>
            </a:xfrm>
            <a:prstGeom prst="bentConnector3">
              <a:avLst>
                <a:gd name="adj1" fmla="val 50000"/>
              </a:avLst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5" name="Google Shape;125;p19"/>
            <p:cNvCxnSpPr>
              <a:stCxn id="120" idx="2"/>
              <a:endCxn id="121" idx="0"/>
            </p:cNvCxnSpPr>
            <p:nvPr/>
          </p:nvCxnSpPr>
          <p:spPr>
            <a:xfrm rot="-5400000" flipH="1">
              <a:off x="6876828" y="3177150"/>
              <a:ext cx="778498" cy="408"/>
            </a:xfrm>
            <a:prstGeom prst="bentConnector3">
              <a:avLst>
                <a:gd name="adj1" fmla="val 50000"/>
              </a:avLst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6" name="Google Shape;126;p19"/>
            <p:cNvCxnSpPr>
              <a:stCxn id="117" idx="3"/>
              <a:endCxn id="120" idx="1"/>
            </p:cNvCxnSpPr>
            <p:nvPr/>
          </p:nvCxnSpPr>
          <p:spPr>
            <a:xfrm>
              <a:off x="6338533" y="2184964"/>
              <a:ext cx="455833" cy="397271"/>
            </a:xfrm>
            <a:prstGeom prst="bentConnector3">
              <a:avLst>
                <a:gd name="adj1" fmla="val 50000"/>
              </a:avLst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7" name="Google Shape;127;p19"/>
            <p:cNvCxnSpPr>
              <a:stCxn id="119" idx="3"/>
              <a:endCxn id="120" idx="1"/>
            </p:cNvCxnSpPr>
            <p:nvPr/>
          </p:nvCxnSpPr>
          <p:spPr>
            <a:xfrm rot="10800000" flipH="1">
              <a:off x="6338534" y="2582275"/>
              <a:ext cx="455791" cy="434971"/>
            </a:xfrm>
            <a:prstGeom prst="bentConnector3">
              <a:avLst>
                <a:gd name="adj1" fmla="val 50000"/>
              </a:avLst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8" name="Google Shape;128;p19"/>
            <p:cNvSpPr/>
            <p:nvPr/>
          </p:nvSpPr>
          <p:spPr>
            <a:xfrm>
              <a:off x="5317138" y="4161724"/>
              <a:ext cx="1021396" cy="366184"/>
            </a:xfrm>
            <a:prstGeom prst="rect">
              <a:avLst/>
            </a:prstGeom>
            <a:solidFill>
              <a:srgbClr val="CCCCCC"/>
            </a:solidFill>
            <a:ln w="76300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7191" tIns="56574" rIns="87191" bIns="56574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Test Labels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833801" y="4161724"/>
              <a:ext cx="864390" cy="366184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1235" tIns="30617" rIns="61235" bIns="30617" anchor="ctr" anchorCtr="0">
              <a:noAutofit/>
            </a:bodyPr>
            <a:lstStyle/>
            <a:p>
              <a:pPr algn="ctr"/>
              <a:r>
                <a:rPr lang="en-US" sz="1089">
                  <a:latin typeface="Arial"/>
                  <a:ea typeface="Arial"/>
                  <a:cs typeface="Arial"/>
                  <a:sym typeface="Arial"/>
                </a:rPr>
                <a:t>Evaluation</a:t>
              </a:r>
              <a:endParaRPr sz="1089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19"/>
            <p:cNvCxnSpPr/>
            <p:nvPr/>
          </p:nvCxnSpPr>
          <p:spPr>
            <a:xfrm>
              <a:off x="6350536" y="4344938"/>
              <a:ext cx="471916" cy="408"/>
            </a:xfrm>
            <a:prstGeom prst="bentConnector3">
              <a:avLst>
                <a:gd name="adj1" fmla="val 50000"/>
              </a:avLst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" name="Google Shape;131;p19"/>
            <p:cNvCxnSpPr>
              <a:stCxn id="121" idx="2"/>
              <a:endCxn id="129" idx="0"/>
            </p:cNvCxnSpPr>
            <p:nvPr/>
          </p:nvCxnSpPr>
          <p:spPr>
            <a:xfrm rot="-5400000" flipH="1">
              <a:off x="7151691" y="4047011"/>
              <a:ext cx="229018" cy="408"/>
            </a:xfrm>
            <a:prstGeom prst="bentConnector3">
              <a:avLst>
                <a:gd name="adj1" fmla="val 50000"/>
              </a:avLst>
            </a:prstGeom>
            <a:noFill/>
            <a:ln w="381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2" name="Google Shape;132;p19"/>
            <p:cNvSpPr txBox="1"/>
            <p:nvPr/>
          </p:nvSpPr>
          <p:spPr>
            <a:xfrm>
              <a:off x="959711" y="3656904"/>
              <a:ext cx="3978015" cy="373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y_pred</a:t>
              </a:r>
              <a:r>
                <a:rPr lang="en-US" sz="1633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1633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clf</a:t>
              </a:r>
              <a:r>
                <a:rPr lang="en-US" sz="1633" dirty="0" err="1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predict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X_test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633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F7E0D7-0BFC-924C-8D56-F406A427D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1499" y="3357910"/>
              <a:ext cx="6729377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132;p19">
              <a:extLst>
                <a:ext uri="{FF2B5EF4-FFF2-40B4-BE49-F238E27FC236}">
                  <a16:creationId xmlns:a16="http://schemas.microsoft.com/office/drawing/2014/main" id="{F42AAEEA-7AB3-7F46-95BA-FF0E7E5D3D52}"/>
                </a:ext>
              </a:extLst>
            </p:cNvPr>
            <p:cNvSpPr txBox="1"/>
            <p:nvPr/>
          </p:nvSpPr>
          <p:spPr>
            <a:xfrm>
              <a:off x="959711" y="4087711"/>
              <a:ext cx="4345425" cy="373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y_prob</a:t>
              </a:r>
              <a:r>
                <a:rPr lang="en-US" sz="1633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US" sz="1633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clf</a:t>
              </a:r>
              <a:r>
                <a:rPr lang="en-US" sz="1633" dirty="0" err="1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predict_proba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US" sz="1633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X_test</a:t>
              </a:r>
              <a:r>
                <a:rPr lang="en-US" sz="1633" dirty="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633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EE2244-0434-094D-9901-E28DB98A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basic Pipeline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E4F696-B158-DD47-B40F-6C83EA38B658}"/>
              </a:ext>
            </a:extLst>
          </p:cNvPr>
          <p:cNvSpPr/>
          <p:nvPr/>
        </p:nvSpPr>
        <p:spPr>
          <a:xfrm>
            <a:off x="1096385" y="1548109"/>
            <a:ext cx="6722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#- initialize our classifier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clf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DecisionTreeClassifier</a:t>
            </a:r>
            <a:r>
              <a:rPr lang="en-US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(hyperparameters… )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7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1485556" y="2060882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11079" algn="ctr"/>
            <a:r>
              <a:rPr lang="en-US" sz="2177" b="1" dirty="0" err="1">
                <a:latin typeface="Consolas"/>
                <a:ea typeface="Consolas"/>
                <a:cs typeface="Consolas"/>
                <a:sym typeface="Consolas"/>
              </a:rPr>
              <a:t>estimator.fit</a:t>
            </a:r>
            <a:r>
              <a:rPr lang="en-US" sz="2177" b="1" dirty="0">
                <a:latin typeface="Consolas"/>
                <a:ea typeface="Consolas"/>
                <a:cs typeface="Consolas"/>
                <a:sym typeface="Consolas"/>
              </a:rPr>
              <a:t>(X, [y])</a:t>
            </a:r>
            <a:br>
              <a:rPr lang="en-US" sz="1225" dirty="0"/>
            </a:br>
            <a:endParaRPr sz="2177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9" name="Google Shape;139;p20"/>
          <p:cNvGraphicFramePr/>
          <p:nvPr>
            <p:extLst/>
          </p:nvPr>
        </p:nvGraphicFramePr>
        <p:xfrm>
          <a:off x="1647705" y="2699193"/>
          <a:ext cx="5847921" cy="29576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27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0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65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 dirty="0" err="1">
                          <a:sym typeface="Consolas"/>
                        </a:rPr>
                        <a:t>estimator.predict</a:t>
                      </a:r>
                      <a:endParaRPr sz="1800" strike="noStrik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1235" marR="61235" marT="31111" marB="3111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>
                          <a:sym typeface="Consolas"/>
                        </a:rPr>
                        <a:t>estimator.transform</a:t>
                      </a:r>
                      <a:endParaRPr sz="1800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1235" marR="61235" marT="31111" marB="311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 dirty="0">
                          <a:sym typeface="Arial"/>
                        </a:rPr>
                        <a:t>Classification</a:t>
                      </a:r>
                      <a:endParaRPr sz="18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>
                          <a:sym typeface="Arial"/>
                        </a:rPr>
                        <a:t>Preprocessing</a:t>
                      </a:r>
                      <a:endParaRPr sz="18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>
                          <a:sym typeface="Arial"/>
                        </a:rPr>
                        <a:t>Regression</a:t>
                      </a:r>
                      <a:endParaRPr sz="18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>
                          <a:sym typeface="Arial"/>
                        </a:rPr>
                        <a:t>Dimensionality reduction</a:t>
                      </a:r>
                      <a:endParaRPr sz="18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 dirty="0">
                          <a:sym typeface="Arial"/>
                        </a:rPr>
                        <a:t>Clustering</a:t>
                      </a:r>
                      <a:endParaRPr sz="18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>
                          <a:sym typeface="Arial"/>
                        </a:rPr>
                        <a:t>Feature selection</a:t>
                      </a:r>
                      <a:endParaRPr sz="18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5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2204" marR="62204" marT="62204" marB="62204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noStrike" dirty="0">
                          <a:sym typeface="Arial"/>
                        </a:rPr>
                        <a:t>Feature extraction</a:t>
                      </a:r>
                      <a:endParaRPr sz="18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35" marR="61235" marT="31111" marB="311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0" name="Google Shape;140;p20"/>
          <p:cNvCxnSpPr/>
          <p:nvPr/>
        </p:nvCxnSpPr>
        <p:spPr>
          <a:xfrm>
            <a:off x="1485555" y="1837769"/>
            <a:ext cx="5917239" cy="0"/>
          </a:xfrm>
          <a:prstGeom prst="straightConnector1">
            <a:avLst/>
          </a:prstGeom>
          <a:noFill/>
          <a:ln w="36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EE3871-30BA-EB49-B01C-6E10EC8A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API</a:t>
            </a:r>
          </a:p>
        </p:txBody>
      </p:sp>
    </p:spTree>
    <p:extLst>
      <p:ext uri="{BB962C8B-B14F-4D97-AF65-F5344CB8AC3E}">
        <p14:creationId xmlns:p14="http://schemas.microsoft.com/office/powerpoint/2010/main" val="354896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19E1-ED44-364C-8E01-922589E6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Pipeline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65C0B-3759-7C45-9C2D-704347790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18" y="1947857"/>
            <a:ext cx="7886700" cy="17438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make_pipeline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dirty="0"/>
              <a:t>Transformer1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/>
              <a:t>Transformer2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pipe.fit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,y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FCF41-4367-674A-86F9-5020B262C80C}"/>
              </a:ext>
            </a:extLst>
          </p:cNvPr>
          <p:cNvSpPr txBox="1"/>
          <p:nvPr/>
        </p:nvSpPr>
        <p:spPr>
          <a:xfrm>
            <a:off x="3841630" y="3642806"/>
            <a:ext cx="47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068DD4-5A71-434B-B4A6-1ECE6A59D835}"/>
              </a:ext>
            </a:extLst>
          </p:cNvPr>
          <p:cNvCxnSpPr>
            <a:cxnSpLocks/>
          </p:cNvCxnSpPr>
          <p:nvPr/>
        </p:nvCxnSpPr>
        <p:spPr>
          <a:xfrm>
            <a:off x="2684902" y="3846226"/>
            <a:ext cx="10629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FAE011-853F-A044-A129-26152738FA38}"/>
              </a:ext>
            </a:extLst>
          </p:cNvPr>
          <p:cNvSpPr/>
          <p:nvPr/>
        </p:nvSpPr>
        <p:spPr>
          <a:xfrm>
            <a:off x="694495" y="3691736"/>
            <a:ext cx="2521899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Transformer1.fit(</a:t>
            </a:r>
            <a:r>
              <a:rPr lang="en-US" sz="135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3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,y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F626F0-A14F-9A46-A18E-344DEC01A9A7}"/>
              </a:ext>
            </a:extLst>
          </p:cNvPr>
          <p:cNvSpPr/>
          <p:nvPr/>
        </p:nvSpPr>
        <p:spPr>
          <a:xfrm>
            <a:off x="679661" y="4499262"/>
            <a:ext cx="2521898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3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classifier.fit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5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,y)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8D99D-7C1C-5047-A6DF-E91EA81EEEFA}"/>
              </a:ext>
            </a:extLst>
          </p:cNvPr>
          <p:cNvSpPr txBox="1"/>
          <p:nvPr/>
        </p:nvSpPr>
        <p:spPr>
          <a:xfrm>
            <a:off x="3841630" y="4024024"/>
            <a:ext cx="47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CEF27E-8DE5-564B-BE46-89373E889A56}"/>
              </a:ext>
            </a:extLst>
          </p:cNvPr>
          <p:cNvCxnSpPr>
            <a:cxnSpLocks/>
          </p:cNvCxnSpPr>
          <p:nvPr/>
        </p:nvCxnSpPr>
        <p:spPr>
          <a:xfrm flipV="1">
            <a:off x="2823096" y="4243315"/>
            <a:ext cx="931228" cy="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6330-3DF4-BD4D-8C65-F54AD9014DC5}"/>
              </a:ext>
            </a:extLst>
          </p:cNvPr>
          <p:cNvSpPr/>
          <p:nvPr/>
        </p:nvSpPr>
        <p:spPr>
          <a:xfrm>
            <a:off x="679661" y="4095499"/>
            <a:ext cx="2536733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Transformer2.fit(</a:t>
            </a:r>
            <a:r>
              <a:rPr lang="en-US" sz="135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1350" i="1" dirty="0">
                <a:latin typeface="Courier New" panose="02070309020205020404" pitchFamily="49" charset="0"/>
                <a:cs typeface="Courier New" panose="02070309020205020404" pitchFamily="49" charset="0"/>
              </a:rPr>
              <a:t>,y)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76F44-E471-BF4A-A9C7-A649388B651C}"/>
              </a:ext>
            </a:extLst>
          </p:cNvPr>
          <p:cNvSpPr txBox="1"/>
          <p:nvPr/>
        </p:nvSpPr>
        <p:spPr>
          <a:xfrm>
            <a:off x="5284344" y="2128951"/>
            <a:ext cx="27292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make_pipeline</a:t>
            </a:r>
            <a:r>
              <a:rPr lang="en-US" sz="1350" dirty="0"/>
              <a:t> is a short cut to creating a pipeline, simply defines the sequence of steps to apply to 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8D9A36-10D9-7742-B028-B212F9BBA672}"/>
              </a:ext>
            </a:extLst>
          </p:cNvPr>
          <p:cNvSpPr txBox="1"/>
          <p:nvPr/>
        </p:nvSpPr>
        <p:spPr>
          <a:xfrm>
            <a:off x="4403934" y="3502743"/>
            <a:ext cx="44900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result of each ”fit” is both a matrix of transformed data and an </a:t>
            </a:r>
            <a:r>
              <a:rPr lang="en-US" b="1" dirty="0"/>
              <a:t>artifact( instructions</a:t>
            </a:r>
            <a:r>
              <a:rPr lang="en-US" dirty="0"/>
              <a:t>) of what to apply to new data. </a:t>
            </a:r>
          </a:p>
          <a:p>
            <a:endParaRPr lang="en-US" dirty="0"/>
          </a:p>
          <a:p>
            <a:r>
              <a:rPr lang="en-US" b="1" dirty="0"/>
              <a:t>Artifact</a:t>
            </a:r>
            <a:r>
              <a:rPr lang="en-US" dirty="0"/>
              <a:t> – suppose you fill </a:t>
            </a:r>
            <a:r>
              <a:rPr lang="en-US" u="sng" dirty="0"/>
              <a:t>missing data </a:t>
            </a:r>
            <a:r>
              <a:rPr lang="en-US" dirty="0"/>
              <a:t>with the MEAN of the column, you need to store the mean of each column so that it can be applied to new data. </a:t>
            </a:r>
          </a:p>
          <a:p>
            <a:endParaRPr lang="en-US" dirty="0"/>
          </a:p>
          <a:p>
            <a:r>
              <a:rPr lang="en-US" dirty="0"/>
              <a:t>Question 1 - why couldn’t you just apply the mean of the new data? </a:t>
            </a:r>
          </a:p>
        </p:txBody>
      </p:sp>
    </p:spTree>
    <p:extLst>
      <p:ext uri="{BB962C8B-B14F-4D97-AF65-F5344CB8AC3E}">
        <p14:creationId xmlns:p14="http://schemas.microsoft.com/office/powerpoint/2010/main" val="390351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19E1-ED44-364C-8E01-922589E6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Predict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65C0B-3759-7C45-9C2D-704347790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pipe.predict</a:t>
            </a:r>
            <a:r>
              <a:rPr lang="en-US" dirty="0"/>
              <a:t>(X’)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FCEAB-AFEF-3648-8170-30FFBA513C94}"/>
              </a:ext>
            </a:extLst>
          </p:cNvPr>
          <p:cNvSpPr txBox="1"/>
          <p:nvPr/>
        </p:nvSpPr>
        <p:spPr>
          <a:xfrm>
            <a:off x="595976" y="4177797"/>
            <a:ext cx="8240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X’ is new data that the pipeline(model) hasn’t seen, it applies the artifacts to the new data</a:t>
            </a:r>
          </a:p>
          <a:p>
            <a:endParaRPr lang="en-US" dirty="0"/>
          </a:p>
          <a:p>
            <a:r>
              <a:rPr lang="en-US" dirty="0"/>
              <a:t>Remember that artifact that replaces missing values with the mean? The transformer applies that mean to new data.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D90D4-A000-604E-BC8E-6CB75D074533}"/>
              </a:ext>
            </a:extLst>
          </p:cNvPr>
          <p:cNvSpPr/>
          <p:nvPr/>
        </p:nvSpPr>
        <p:spPr>
          <a:xfrm>
            <a:off x="1159679" y="5756490"/>
            <a:ext cx="6229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03336"/>
                </a:solidFill>
                <a:latin typeface="inherit"/>
              </a:rPr>
              <a:t>Question 2. Why might this be problematic? </a:t>
            </a:r>
          </a:p>
          <a:p>
            <a:pPr algn="ctr"/>
            <a:r>
              <a:rPr lang="en-US" sz="1600" dirty="0" err="1">
                <a:solidFill>
                  <a:srgbClr val="303336"/>
                </a:solidFill>
                <a:latin typeface="inherit"/>
              </a:rPr>
              <a:t>df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[</a:t>
            </a:r>
            <a:r>
              <a:rPr lang="en-US" sz="1600" dirty="0">
                <a:solidFill>
                  <a:srgbClr val="7D2727"/>
                </a:solidFill>
                <a:latin typeface="inherit"/>
              </a:rPr>
              <a:t>‘feature'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] = </a:t>
            </a:r>
            <a:r>
              <a:rPr lang="en-US" sz="1600" dirty="0" err="1">
                <a:solidFill>
                  <a:srgbClr val="303336"/>
                </a:solidFill>
                <a:latin typeface="inherit"/>
              </a:rPr>
              <a:t>df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[</a:t>
            </a:r>
            <a:r>
              <a:rPr lang="en-US" sz="1600" dirty="0">
                <a:solidFill>
                  <a:srgbClr val="7D2727"/>
                </a:solidFill>
                <a:latin typeface="inherit"/>
              </a:rPr>
              <a:t>‘feature'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].</a:t>
            </a:r>
            <a:r>
              <a:rPr lang="en-US" sz="1600" dirty="0" err="1">
                <a:solidFill>
                  <a:srgbClr val="303336"/>
                </a:solidFill>
                <a:latin typeface="inherit"/>
              </a:rPr>
              <a:t>fillna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((</a:t>
            </a:r>
            <a:r>
              <a:rPr lang="en-US" sz="1600" dirty="0" err="1">
                <a:solidFill>
                  <a:srgbClr val="303336"/>
                </a:solidFill>
                <a:latin typeface="inherit"/>
              </a:rPr>
              <a:t>df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[‘</a:t>
            </a:r>
            <a:r>
              <a:rPr lang="en-US" sz="1600" dirty="0">
                <a:solidFill>
                  <a:srgbClr val="7D2727"/>
                </a:solidFill>
                <a:latin typeface="inherit"/>
              </a:rPr>
              <a:t>feature'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].</a:t>
            </a:r>
            <a:r>
              <a:rPr lang="en-US" sz="1600" b="1" u="sng" dirty="0">
                <a:solidFill>
                  <a:srgbClr val="303336"/>
                </a:solidFill>
                <a:latin typeface="inherit"/>
              </a:rPr>
              <a:t>mean</a:t>
            </a:r>
            <a:r>
              <a:rPr lang="en-US" sz="1600" dirty="0">
                <a:solidFill>
                  <a:srgbClr val="303336"/>
                </a:solidFill>
                <a:latin typeface="inherit"/>
              </a:rPr>
              <a:t>()))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8A8805-E120-A64D-B17F-5702F8B6CCBE}"/>
              </a:ext>
            </a:extLst>
          </p:cNvPr>
          <p:cNvGrpSpPr/>
          <p:nvPr/>
        </p:nvGrpSpPr>
        <p:grpSpPr>
          <a:xfrm>
            <a:off x="595976" y="2471725"/>
            <a:ext cx="5265613" cy="1558078"/>
            <a:chOff x="1206625" y="2179637"/>
            <a:chExt cx="5265613" cy="15580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526B3F-EF68-7B41-9DE4-6E4701EF4FD2}"/>
                </a:ext>
              </a:extLst>
            </p:cNvPr>
            <p:cNvSpPr txBox="1"/>
            <p:nvPr/>
          </p:nvSpPr>
          <p:spPr>
            <a:xfrm>
              <a:off x="5637863" y="2179637"/>
              <a:ext cx="834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X’1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1B5F57-648C-8D4B-8386-D388A254DF3A}"/>
                </a:ext>
              </a:extLst>
            </p:cNvPr>
            <p:cNvCxnSpPr>
              <a:cxnSpLocks/>
            </p:cNvCxnSpPr>
            <p:nvPr/>
          </p:nvCxnSpPr>
          <p:spPr>
            <a:xfrm>
              <a:off x="4176348" y="2389355"/>
              <a:ext cx="1417313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846F3E-CD11-3B49-8C0F-FE7972146F51}"/>
                </a:ext>
              </a:extLst>
            </p:cNvPr>
            <p:cNvSpPr/>
            <p:nvPr/>
          </p:nvSpPr>
          <p:spPr>
            <a:xfrm>
              <a:off x="1206627" y="2180396"/>
              <a:ext cx="416756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Transformer1.transform(X’)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30FCEE-8E37-C344-8441-081CC8BA590D}"/>
                </a:ext>
              </a:extLst>
            </p:cNvPr>
            <p:cNvSpPr txBox="1"/>
            <p:nvPr/>
          </p:nvSpPr>
          <p:spPr>
            <a:xfrm>
              <a:off x="5617876" y="2668586"/>
              <a:ext cx="749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X’2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F614EC-579D-4D4C-BE67-5B6FF7870AC2}"/>
                </a:ext>
              </a:extLst>
            </p:cNvPr>
            <p:cNvCxnSpPr>
              <a:cxnSpLocks/>
            </p:cNvCxnSpPr>
            <p:nvPr/>
          </p:nvCxnSpPr>
          <p:spPr>
            <a:xfrm>
              <a:off x="4176347" y="2894604"/>
              <a:ext cx="1417313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772DC8-A7C4-B84A-834C-4206C49B56A0}"/>
                </a:ext>
              </a:extLst>
            </p:cNvPr>
            <p:cNvSpPr/>
            <p:nvPr/>
          </p:nvSpPr>
          <p:spPr>
            <a:xfrm>
              <a:off x="1206626" y="2734393"/>
              <a:ext cx="416756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Transformer2.transform(X1’)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05DAE20-08B5-B142-80BB-205A929E3864}"/>
                </a:ext>
              </a:extLst>
            </p:cNvPr>
            <p:cNvCxnSpPr>
              <a:cxnSpLocks/>
            </p:cNvCxnSpPr>
            <p:nvPr/>
          </p:nvCxnSpPr>
          <p:spPr>
            <a:xfrm>
              <a:off x="4200563" y="3540677"/>
              <a:ext cx="1417313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9EEE92-6D30-EE48-8179-16C1C67BE3DC}"/>
                </a:ext>
              </a:extLst>
            </p:cNvPr>
            <p:cNvSpPr txBox="1"/>
            <p:nvPr/>
          </p:nvSpPr>
          <p:spPr>
            <a:xfrm>
              <a:off x="5593660" y="3276050"/>
              <a:ext cx="749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y’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104EAF-C8A5-F741-AED4-AD688424D640}"/>
                </a:ext>
              </a:extLst>
            </p:cNvPr>
            <p:cNvSpPr/>
            <p:nvPr/>
          </p:nvSpPr>
          <p:spPr>
            <a:xfrm>
              <a:off x="1206625" y="3322095"/>
              <a:ext cx="4167565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i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Classifier.predict</a:t>
              </a:r>
              <a:r>
                <a:rPr lang="en-US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(X2’)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15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F15F-CC32-A64A-B246-95A45DD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only want to transform?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6F2C52-1D32-3448-BC21-FF5F2236D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handle_unknown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=‘ignore’)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 – calculates parameters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onehot.transform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 – applies parameters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fit_transform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 – does both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CB881-3262-8C4F-8D26-D0C390A03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Transformation only pipelines… </a:t>
            </a:r>
          </a:p>
        </p:txBody>
      </p:sp>
    </p:spTree>
    <p:extLst>
      <p:ext uri="{BB962C8B-B14F-4D97-AF65-F5344CB8AC3E}">
        <p14:creationId xmlns:p14="http://schemas.microsoft.com/office/powerpoint/2010/main" val="241042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A952-EFB6-1D44-BF3D-810D8AFB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Encoders’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5F7C56-DD59-4E44-A41B-72604154EF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98475" y="1981200"/>
          <a:ext cx="7556500" cy="1365888"/>
        </p:xfrm>
        <a:graphic>
          <a:graphicData uri="http://schemas.openxmlformats.org/drawingml/2006/table">
            <a:tbl>
              <a:tblPr/>
              <a:tblGrid>
                <a:gridCol w="3247790">
                  <a:extLst>
                    <a:ext uri="{9D8B030D-6E8A-4147-A177-3AD203B41FA5}">
                      <a16:colId xmlns:a16="http://schemas.microsoft.com/office/drawing/2014/main" val="3087233150"/>
                    </a:ext>
                  </a:extLst>
                </a:gridCol>
                <a:gridCol w="4308710">
                  <a:extLst>
                    <a:ext uri="{9D8B030D-6E8A-4147-A177-3AD203B41FA5}">
                      <a16:colId xmlns:a16="http://schemas.microsoft.com/office/drawing/2014/main" val="3704989213"/>
                    </a:ext>
                  </a:extLst>
                </a:gridCol>
              </a:tblGrid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2" tooltip="sklearn.preprocessing.LabelEncoder.fit"/>
                        </a:rPr>
                        <a:t>fit</a:t>
                      </a:r>
                      <a:r>
                        <a:rPr lang="en-US" sz="1400">
                          <a:effectLst/>
                        </a:rPr>
                        <a:t>(self, y)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Fit encoder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2083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3" tooltip="sklearn.preprocessing.LabelEncoder.fit_transform"/>
                        </a:rPr>
                        <a:t>fit_transform</a:t>
                      </a:r>
                      <a:r>
                        <a:rPr lang="en-US" sz="1400">
                          <a:effectLst/>
                        </a:rPr>
                        <a:t>(self, y)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Fit encoder and return encoded labels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30729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4" tooltip="sklearn.preprocessing.LabelEncoder.get_params"/>
                        </a:rPr>
                        <a:t>get_params</a:t>
                      </a:r>
                      <a:r>
                        <a:rPr lang="en-US" sz="1400">
                          <a:effectLst/>
                        </a:rPr>
                        <a:t>(self[, deep])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Get parameters for this estimator.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228549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5" tooltip="sklearn.preprocessing.LabelEncoder.inverse_transform"/>
                        </a:rPr>
                        <a:t>inverse_transform</a:t>
                      </a:r>
                      <a:r>
                        <a:rPr lang="en-US" sz="1400">
                          <a:effectLst/>
                        </a:rPr>
                        <a:t>(self, y)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Transform back to original encoding.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105832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6" tooltip="sklearn.preprocessing.LabelEncoder.set_params"/>
                        </a:rPr>
                        <a:t>set_params</a:t>
                      </a:r>
                      <a:r>
                        <a:rPr lang="en-US" sz="1400">
                          <a:effectLst/>
                        </a:rPr>
                        <a:t>(self, \*\*params)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Set the parameters of this estimator.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928655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2878A2"/>
                          </a:solidFill>
                          <a:effectLst/>
                          <a:hlinkClick r:id="rId7" tooltip="sklearn.preprocessing.LabelEncoder.transform"/>
                        </a:rPr>
                        <a:t>transform</a:t>
                      </a:r>
                      <a:r>
                        <a:rPr lang="en-US" sz="1400" dirty="0">
                          <a:effectLst/>
                        </a:rPr>
                        <a:t>(self, y)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Transform labels to normalized encoding.</a:t>
                      </a:r>
                    </a:p>
                  </a:txBody>
                  <a:tcPr marL="34224" marR="54757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43147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B32FF-9B8E-944F-8F08-35671F14C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Standard API makes life easy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38A2BC-1CFC-0743-945C-6E8611BCD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08689"/>
              </p:ext>
            </p:extLst>
          </p:nvPr>
        </p:nvGraphicFramePr>
        <p:xfrm>
          <a:off x="498474" y="4561911"/>
          <a:ext cx="8257166" cy="1138240"/>
        </p:xfrm>
        <a:graphic>
          <a:graphicData uri="http://schemas.openxmlformats.org/drawingml/2006/table">
            <a:tbl>
              <a:tblPr/>
              <a:tblGrid>
                <a:gridCol w="3492841">
                  <a:extLst>
                    <a:ext uri="{9D8B030D-6E8A-4147-A177-3AD203B41FA5}">
                      <a16:colId xmlns:a16="http://schemas.microsoft.com/office/drawing/2014/main" val="2392950510"/>
                    </a:ext>
                  </a:extLst>
                </a:gridCol>
                <a:gridCol w="4764325">
                  <a:extLst>
                    <a:ext uri="{9D8B030D-6E8A-4147-A177-3AD203B41FA5}">
                      <a16:colId xmlns:a16="http://schemas.microsoft.com/office/drawing/2014/main" val="419914353"/>
                    </a:ext>
                  </a:extLst>
                </a:gridCol>
              </a:tblGrid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8" tooltip="sklearn.feature_extraction.FeatureHasher.fit"/>
                        </a:rPr>
                        <a:t>fit</a:t>
                      </a:r>
                      <a:r>
                        <a:rPr lang="en-US" sz="1400">
                          <a:effectLst/>
                        </a:rPr>
                        <a:t>(self[, X, y])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No-op.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14170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9" tooltip="sklearn.feature_extraction.FeatureHasher.fit_transform"/>
                        </a:rPr>
                        <a:t>fit_transform</a:t>
                      </a:r>
                      <a:r>
                        <a:rPr lang="en-US" sz="1400">
                          <a:effectLst/>
                        </a:rPr>
                        <a:t>(self, X[, y])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Fit to data, then transform it.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663879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10" tooltip="sklearn.feature_extraction.FeatureHasher.get_params"/>
                        </a:rPr>
                        <a:t>get_params</a:t>
                      </a:r>
                      <a:r>
                        <a:rPr lang="en-US" sz="1400">
                          <a:effectLst/>
                        </a:rPr>
                        <a:t>(self[, deep])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Get parameters for this estimator.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771495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2878A2"/>
                          </a:solidFill>
                          <a:effectLst/>
                          <a:hlinkClick r:id="rId11" tooltip="sklearn.feature_extraction.FeatureHasher.set_params"/>
                        </a:rPr>
                        <a:t>set_params</a:t>
                      </a:r>
                      <a:r>
                        <a:rPr lang="en-US" sz="1400">
                          <a:effectLst/>
                        </a:rPr>
                        <a:t>(self, \*\*params)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Set the parameters of this estimator.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149183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2878A2"/>
                          </a:solidFill>
                          <a:effectLst/>
                          <a:hlinkClick r:id="rId12" tooltip="sklearn.feature_extraction.FeatureHasher.transform"/>
                        </a:rPr>
                        <a:t>transform</a:t>
                      </a:r>
                      <a:r>
                        <a:rPr lang="en-US" sz="1400" dirty="0">
                          <a:effectLst/>
                        </a:rPr>
                        <a:t>(self, </a:t>
                      </a:r>
                      <a:r>
                        <a:rPr lang="en-US" sz="1400" dirty="0" err="1">
                          <a:effectLst/>
                        </a:rPr>
                        <a:t>raw_X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Transform a sequence of instances to a </a:t>
                      </a:r>
                      <a:r>
                        <a:rPr lang="en-US" sz="1400" dirty="0" err="1">
                          <a:effectLst/>
                        </a:rPr>
                        <a:t>scipy.sparse</a:t>
                      </a:r>
                      <a:r>
                        <a:rPr lang="en-US" sz="1400" dirty="0">
                          <a:effectLst/>
                        </a:rPr>
                        <a:t> matrix.</a:t>
                      </a:r>
                    </a:p>
                  </a:txBody>
                  <a:tcPr marL="35719" marR="57150" marT="7144" marB="714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062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B52F05E-79E9-4E4B-9E72-129575C8EC4C}"/>
              </a:ext>
            </a:extLst>
          </p:cNvPr>
          <p:cNvSpPr txBox="1">
            <a:spLocks/>
          </p:cNvSpPr>
          <p:nvPr/>
        </p:nvSpPr>
        <p:spPr>
          <a:xfrm>
            <a:off x="498474" y="349568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Feature Extractors’ methods</a:t>
            </a:r>
          </a:p>
        </p:txBody>
      </p:sp>
    </p:spTree>
    <p:extLst>
      <p:ext uri="{BB962C8B-B14F-4D97-AF65-F5344CB8AC3E}">
        <p14:creationId xmlns:p14="http://schemas.microsoft.com/office/powerpoint/2010/main" val="406072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82AD-3E2A-BD4F-93E5-A61944F0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is a decision tree?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B355B4-F257-CE46-BB9F-7E83AB332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027524"/>
              </p:ext>
            </p:extLst>
          </p:nvPr>
        </p:nvGraphicFramePr>
        <p:xfrm>
          <a:off x="498475" y="1981200"/>
          <a:ext cx="75565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6781-BF4A-1144-9C7F-30A0E6BA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3407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DEC-CFE7-694C-8820-D8CBC37F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C2C9-1065-2E43-96A8-D6D214B48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Grab the materials </a:t>
            </a:r>
            <a:endParaRPr lang="en-US" b="1" u="sng" dirty="0">
              <a:hlinkClick r:id="rId2"/>
            </a:endParaRPr>
          </a:p>
          <a:p>
            <a:pPr lvl="1"/>
            <a:r>
              <a:rPr lang="en-US" dirty="0"/>
              <a:t>Sklearn-Pipeline-Brownbag_2019.ipynb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Upload notebook to your Jupyter and follow along.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1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076A-122B-394B-B364-58E78A06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the pipes…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9054-F65F-3149-AC71-9612700DE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144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Pipelines are a set of utilities and transformers</a:t>
            </a:r>
          </a:p>
          <a:p>
            <a:pPr lvl="1"/>
            <a:r>
              <a:rPr lang="en-US" dirty="0"/>
              <a:t>Linear sequence of transformations </a:t>
            </a:r>
          </a:p>
          <a:p>
            <a:pPr lvl="1"/>
            <a:r>
              <a:rPr lang="en-US" dirty="0"/>
              <a:t>Chain them together with a modeling method </a:t>
            </a:r>
          </a:p>
          <a:p>
            <a:pPr lvl="1"/>
            <a:r>
              <a:rPr lang="en-US" dirty="0"/>
              <a:t>Supports custom transformers </a:t>
            </a:r>
          </a:p>
          <a:p>
            <a:pPr lvl="1"/>
            <a:r>
              <a:rPr lang="en-US" dirty="0"/>
              <a:t>Supports hyper parameter optimization </a:t>
            </a:r>
          </a:p>
          <a:p>
            <a:pPr lvl="1"/>
            <a:r>
              <a:rPr lang="en-US" dirty="0"/>
              <a:t>Supports cross folds, grid searches, and other schemes </a:t>
            </a:r>
          </a:p>
          <a:p>
            <a:pPr lvl="1"/>
            <a:r>
              <a:rPr lang="en-US" dirty="0"/>
              <a:t>Etc.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Standardizes the workflow </a:t>
            </a:r>
          </a:p>
          <a:p>
            <a:pPr lvl="1"/>
            <a:r>
              <a:rPr lang="en-US" dirty="0"/>
              <a:t>Avoid data leakage (to some degree) </a:t>
            </a:r>
          </a:p>
          <a:p>
            <a:pPr lvl="1"/>
            <a:r>
              <a:rPr lang="en-US" dirty="0"/>
              <a:t>Simplify the process </a:t>
            </a:r>
          </a:p>
          <a:p>
            <a:pPr lvl="1"/>
            <a:r>
              <a:rPr lang="en-US" dirty="0"/>
              <a:t>Self documenting </a:t>
            </a:r>
          </a:p>
          <a:p>
            <a:pPr lvl="1"/>
            <a:r>
              <a:rPr lang="en-US" dirty="0"/>
              <a:t>Easy to experiment</a:t>
            </a:r>
          </a:p>
          <a:p>
            <a:pPr lvl="1"/>
            <a:r>
              <a:rPr lang="en-US" dirty="0"/>
              <a:t>Tune rinse repeat.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B6782D-BEAC-3D43-9801-557FD81B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0" r="16610" b="18780"/>
          <a:stretch/>
        </p:blipFill>
        <p:spPr>
          <a:xfrm>
            <a:off x="5580404" y="3721306"/>
            <a:ext cx="2668452" cy="21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6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FFE5E5-0092-4B4B-A3D5-7519649C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Decision Tree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772CB-A57E-2745-AE06-8E25BB2C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6F55F-C3A7-CF4D-9741-1EE7E11C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7" y="2119481"/>
            <a:ext cx="8651316" cy="42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CA78-6C48-8A49-B5D1-116F1D23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Trees.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87599-B302-4643-A717-8739F66D6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981200"/>
                <a:ext cx="8301281" cy="4144963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en-US" dirty="0"/>
                  <a:t>Classification and Regression Trees or CART for short is a term introduced by </a:t>
                </a:r>
                <a:r>
                  <a:rPr lang="en-US" dirty="0">
                    <a:hlinkClick r:id="rId2"/>
                  </a:rPr>
                  <a:t>Leo Breiman</a:t>
                </a:r>
                <a:r>
                  <a:rPr lang="en-US" dirty="0"/>
                  <a:t> to refer to </a:t>
                </a:r>
                <a:r>
                  <a:rPr lang="en-US" dirty="0">
                    <a:hlinkClick r:id="rId3"/>
                  </a:rPr>
                  <a:t>Decision Tree</a:t>
                </a:r>
                <a:r>
                  <a:rPr lang="en-US" dirty="0"/>
                  <a:t> algorithms that can be used for classification or regression predictive modeling problems.</a:t>
                </a:r>
              </a:p>
              <a:p>
                <a:pPr lvl="1" fontAlgn="base"/>
                <a:r>
                  <a:rPr lang="en-US" dirty="0"/>
                  <a:t>There are other variations </a:t>
                </a:r>
              </a:p>
              <a:p>
                <a:pPr lvl="2" fontAlgn="base"/>
                <a:r>
                  <a:rPr lang="en-US" dirty="0"/>
                  <a:t>ID3, C4.5, C5.0, Ripper, and others. </a:t>
                </a:r>
              </a:p>
              <a:p>
                <a:r>
                  <a:rPr lang="en-US" dirty="0"/>
                  <a:t>Basically these are binary trees, meaning it splits everything into two</a:t>
                </a:r>
              </a:p>
              <a:p>
                <a:pPr lvl="1"/>
                <a:r>
                  <a:rPr lang="en-US" dirty="0"/>
                  <a:t>They recursively work top down, calculating different measures of impurity, and splitting on the variable with the best measure. </a:t>
                </a:r>
              </a:p>
              <a:p>
                <a:pPr lvl="2"/>
                <a:r>
                  <a:rPr lang="en-US" dirty="0"/>
                  <a:t>Measures include </a:t>
                </a:r>
              </a:p>
              <a:p>
                <a:pPr lvl="3"/>
                <a:r>
                  <a:rPr lang="en-US" dirty="0"/>
                  <a:t>Gini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𝑔𝑖𝑛𝑖𝑥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4"/>
                <a:r>
                  <a:rPr lang="en-US" b="0" dirty="0"/>
                  <a:t>Alternatively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ginix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𝑝𝑐𝑙𝑎𝑠𝑠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Information Gain is simply the reduction in entropy from split to split  </a:t>
                </a: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87599-B302-4643-A717-8739F66D6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981200"/>
                <a:ext cx="8301281" cy="4144963"/>
              </a:xfrm>
              <a:blipFill>
                <a:blip r:embed="rId4"/>
                <a:stretch>
                  <a:fillRect t="-1534" b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D518-38A9-3E48-8040-5ECE389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5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3EE1-2FBA-3C4F-A074-0ABA02E4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 Splitting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520126-1F92-0648-B555-C35D35A99D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Gini Impurity tells us what is the probability of incorrectly classifying an observation.</a:t>
            </a:r>
          </a:p>
          <a:p>
            <a:pPr lvl="1"/>
            <a:r>
              <a:rPr lang="en-US" dirty="0"/>
              <a:t>Ranges from 0 to 0.5 </a:t>
            </a:r>
          </a:p>
          <a:p>
            <a:pPr lvl="2"/>
            <a:r>
              <a:rPr lang="en-US" dirty="0"/>
              <a:t>0 all one class – pure</a:t>
            </a:r>
          </a:p>
          <a:p>
            <a:pPr lvl="2"/>
            <a:r>
              <a:rPr lang="en-US" dirty="0"/>
              <a:t>0.5 a 50/50 split between classes </a:t>
            </a:r>
          </a:p>
          <a:p>
            <a:pPr lvl="1"/>
            <a:r>
              <a:rPr lang="en-US" dirty="0"/>
              <a:t>The lower the Gini the better the split, i.e. the lower probably of misclassifying.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784AB-5088-A94E-9DB7-0AD4C2C0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8A2BDF-5D16-7C4B-AAD4-B0B6866AF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9339" y="1042147"/>
            <a:ext cx="2879537" cy="52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8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2877-B106-FC4B-8573-8535AD46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Another Split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CEA0-5043-B647-850C-A74967EB34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Entropy is a measure of uncertainty. </a:t>
            </a:r>
          </a:p>
          <a:p>
            <a:pPr lvl="1"/>
            <a:r>
              <a:rPr lang="en-US" dirty="0"/>
              <a:t>Ranges from 0 to1</a:t>
            </a:r>
          </a:p>
          <a:p>
            <a:pPr lvl="2"/>
            <a:r>
              <a:rPr lang="en-US" dirty="0"/>
              <a:t>0 all one class – pure</a:t>
            </a:r>
          </a:p>
          <a:p>
            <a:pPr lvl="2"/>
            <a:r>
              <a:rPr lang="en-US" dirty="0"/>
              <a:t>1 a 50/50 split between classes </a:t>
            </a:r>
          </a:p>
          <a:p>
            <a:pPr lvl="1"/>
            <a:r>
              <a:rPr lang="en-US" dirty="0"/>
              <a:t>The lower the Entropy the better the split, i.e. the less uncertainty of misclassifying.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4F955A-39A6-6344-B5F4-0F1333E5D9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78847" y="1388120"/>
            <a:ext cx="3482932" cy="47380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E7818-0A45-C543-B4C1-B49D09D9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69213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DE74A3-5C28-914F-85CE-CAC655EF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0352E-CB99-3B4A-BD7D-208493EF1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61364" cy="4144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Split Criteria ~ </a:t>
            </a:r>
            <a:r>
              <a:rPr lang="en-US" b="1" dirty="0"/>
              <a:t>criterion, </a:t>
            </a:r>
            <a:r>
              <a:rPr lang="en-US" b="1" i="1" dirty="0"/>
              <a:t>{“</a:t>
            </a:r>
            <a:r>
              <a:rPr lang="en-US" b="1" i="1" dirty="0" err="1"/>
              <a:t>gini</a:t>
            </a:r>
            <a:r>
              <a:rPr lang="en-US" b="1" i="1" dirty="0"/>
              <a:t>”, “entropy”},</a:t>
            </a:r>
            <a:r>
              <a:rPr lang="en-US" dirty="0"/>
              <a:t> The function to measure the quality of a split</a:t>
            </a:r>
          </a:p>
          <a:p>
            <a:r>
              <a:rPr lang="en-US" dirty="0"/>
              <a:t>Split Strategy</a:t>
            </a:r>
            <a:r>
              <a:rPr lang="en-US" b="1" dirty="0"/>
              <a:t> ~ splitter, </a:t>
            </a:r>
            <a:r>
              <a:rPr lang="en-US" b="1" i="1" dirty="0"/>
              <a:t>{“best”, “random”}, </a:t>
            </a:r>
            <a:r>
              <a:rPr lang="en-US" dirty="0"/>
              <a:t>strategy used to choose the split at each node</a:t>
            </a:r>
          </a:p>
          <a:p>
            <a:r>
              <a:rPr lang="en-US" dirty="0"/>
              <a:t>Tree Depth ~ </a:t>
            </a:r>
            <a:r>
              <a:rPr lang="en-US" b="1" dirty="0" err="1"/>
              <a:t>max_depth</a:t>
            </a:r>
            <a:r>
              <a:rPr lang="en-US" b="1" dirty="0"/>
              <a:t>, </a:t>
            </a:r>
            <a:r>
              <a:rPr lang="en-US" dirty="0"/>
              <a:t>maximum depth of the tree.</a:t>
            </a:r>
          </a:p>
          <a:p>
            <a:r>
              <a:rPr lang="en-US" dirty="0"/>
              <a:t>Min Samples Split ~ </a:t>
            </a:r>
            <a:r>
              <a:rPr lang="en-US" b="1" dirty="0" err="1"/>
              <a:t>min_samples_split</a:t>
            </a:r>
            <a:r>
              <a:rPr lang="en-US" b="1" dirty="0"/>
              <a:t>, </a:t>
            </a:r>
            <a:r>
              <a:rPr lang="en-US" dirty="0"/>
              <a:t>minimum number of samples to be eligible for splitting </a:t>
            </a:r>
          </a:p>
          <a:p>
            <a:r>
              <a:rPr lang="en-US" dirty="0"/>
              <a:t>Min Samples Leaf ~ </a:t>
            </a:r>
            <a:r>
              <a:rPr lang="en-US" b="1" dirty="0" err="1"/>
              <a:t>min_samples_leaf</a:t>
            </a:r>
            <a:r>
              <a:rPr lang="en-US" b="1" dirty="0"/>
              <a:t>, </a:t>
            </a:r>
            <a:r>
              <a:rPr lang="en-US" dirty="0"/>
              <a:t>minimum number of data points in a node that are required for the node to be split further. A split point at any depth will only be considered if it leaves at least </a:t>
            </a:r>
            <a:r>
              <a:rPr lang="en-US" dirty="0" err="1"/>
              <a:t>min_samples_leaf</a:t>
            </a:r>
            <a:endParaRPr lang="en-US" dirty="0"/>
          </a:p>
          <a:p>
            <a:r>
              <a:rPr lang="en-US" dirty="0"/>
              <a:t>Minimal Cost Complexity ~ </a:t>
            </a:r>
            <a:r>
              <a:rPr lang="en-US" b="1" dirty="0" err="1"/>
              <a:t>ccp_alpha</a:t>
            </a:r>
            <a:r>
              <a:rPr lang="en-US" b="1" dirty="0"/>
              <a:t>, </a:t>
            </a:r>
            <a:r>
              <a:rPr lang="en-US" dirty="0"/>
              <a:t>Minimal cost-complexity pruning is an algorithm used to prune a tree to avoid over-fitting. Default is 0 i.e. no pruning.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https://scikit-learn.org/stable/modules/generated/sklearn.tree.DecisionTreeClassifier.html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20BC-BF6F-1C45-9E76-3F333808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937416-106F-6F42-B656-57DA1B321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Hyperparameters </a:t>
            </a:r>
          </a:p>
        </p:txBody>
      </p:sp>
    </p:spTree>
    <p:extLst>
      <p:ext uri="{BB962C8B-B14F-4D97-AF65-F5344CB8AC3E}">
        <p14:creationId xmlns:p14="http://schemas.microsoft.com/office/powerpoint/2010/main" val="79824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1933-5AC1-AD4A-AC23-F545B1B3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 for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6598-A456-7C4F-9123-B1EC6899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041699"/>
          </a:xfrm>
        </p:spPr>
        <p:txBody>
          <a:bodyPr/>
          <a:lstStyle/>
          <a:p>
            <a:r>
              <a:rPr lang="en-US" dirty="0"/>
              <a:t>One Hot Encoding </a:t>
            </a:r>
          </a:p>
          <a:p>
            <a:pPr lvl="1"/>
            <a:r>
              <a:rPr lang="en-US" dirty="0"/>
              <a:t>Turn every category into a column where 1 if present and 0 if not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F390A-859B-BF4E-B0FD-17245F4E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34487-252F-4F4B-8C06-A7FC7136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Deal w. Categorical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D2DFE8-07C3-E944-9CB9-DB546B95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06218"/>
              </p:ext>
            </p:extLst>
          </p:nvPr>
        </p:nvGraphicFramePr>
        <p:xfrm>
          <a:off x="1738706" y="3759948"/>
          <a:ext cx="5124674" cy="2235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233893">
                  <a:extLst>
                    <a:ext uri="{9D8B030D-6E8A-4147-A177-3AD203B41FA5}">
                      <a16:colId xmlns:a16="http://schemas.microsoft.com/office/drawing/2014/main" val="366402523"/>
                    </a:ext>
                  </a:extLst>
                </a:gridCol>
                <a:gridCol w="189102">
                  <a:extLst>
                    <a:ext uri="{9D8B030D-6E8A-4147-A177-3AD203B41FA5}">
                      <a16:colId xmlns:a16="http://schemas.microsoft.com/office/drawing/2014/main" val="1363282309"/>
                    </a:ext>
                  </a:extLst>
                </a:gridCol>
                <a:gridCol w="1233893">
                  <a:extLst>
                    <a:ext uri="{9D8B030D-6E8A-4147-A177-3AD203B41FA5}">
                      <a16:colId xmlns:a16="http://schemas.microsoft.com/office/drawing/2014/main" val="4101328491"/>
                    </a:ext>
                  </a:extLst>
                </a:gridCol>
                <a:gridCol w="1233893">
                  <a:extLst>
                    <a:ext uri="{9D8B030D-6E8A-4147-A177-3AD203B41FA5}">
                      <a16:colId xmlns:a16="http://schemas.microsoft.com/office/drawing/2014/main" val="481621054"/>
                    </a:ext>
                  </a:extLst>
                </a:gridCol>
                <a:gridCol w="1233893">
                  <a:extLst>
                    <a:ext uri="{9D8B030D-6E8A-4147-A177-3AD203B41FA5}">
                      <a16:colId xmlns:a16="http://schemas.microsoft.com/office/drawing/2014/main" val="59700876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Red</a:t>
                      </a:r>
                      <a:endParaRPr lang="en-US" sz="1200" b="0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Green</a:t>
                      </a:r>
                      <a:endParaRPr lang="en-US" sz="1200" b="0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Blue</a:t>
                      </a:r>
                      <a:endParaRPr lang="en-US" sz="1200" b="0" i="0" u="none" strike="noStrike" dirty="0">
                        <a:solidFill>
                          <a:srgbClr val="F2F2F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486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5262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Green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8414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756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5080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42979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17018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347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Green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6222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Green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7082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Green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197476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D088F4CE-0825-A145-97CC-5658CCEC9470}"/>
              </a:ext>
            </a:extLst>
          </p:cNvPr>
          <p:cNvSpPr/>
          <p:nvPr/>
        </p:nvSpPr>
        <p:spPr>
          <a:xfrm rot="5400000">
            <a:off x="4801012" y="1697581"/>
            <a:ext cx="451821" cy="3672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559D8-D92C-0D41-ADA7-F28F3AF3257B}"/>
              </a:ext>
            </a:extLst>
          </p:cNvPr>
          <p:cNvSpPr txBox="1"/>
          <p:nvPr/>
        </p:nvSpPr>
        <p:spPr>
          <a:xfrm>
            <a:off x="3827444" y="3011625"/>
            <a:ext cx="239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1-Hot Encoded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E7DB22-5B89-9545-9098-D7C3C6961E38}"/>
              </a:ext>
            </a:extLst>
          </p:cNvPr>
          <p:cNvSpPr/>
          <p:nvPr/>
        </p:nvSpPr>
        <p:spPr>
          <a:xfrm rot="5400000">
            <a:off x="2141649" y="2900140"/>
            <a:ext cx="451821" cy="1257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49F02-804C-0E41-AD84-20ACB8D83BCA}"/>
              </a:ext>
            </a:extLst>
          </p:cNvPr>
          <p:cNvSpPr txBox="1"/>
          <p:nvPr/>
        </p:nvSpPr>
        <p:spPr>
          <a:xfrm>
            <a:off x="1146565" y="2804805"/>
            <a:ext cx="239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Categorical Column is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Transformed into 0/1s </a:t>
            </a:r>
          </a:p>
        </p:txBody>
      </p:sp>
    </p:spTree>
    <p:extLst>
      <p:ext uri="{BB962C8B-B14F-4D97-AF65-F5344CB8AC3E}">
        <p14:creationId xmlns:p14="http://schemas.microsoft.com/office/powerpoint/2010/main" val="241737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1933-5AC1-AD4A-AC23-F545B1B3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 for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6598-A456-7C4F-9123-B1EC6899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041699"/>
          </a:xfrm>
        </p:spPr>
        <p:txBody>
          <a:bodyPr>
            <a:normAutofit/>
          </a:bodyPr>
          <a:lstStyle/>
          <a:p>
            <a:r>
              <a:rPr lang="en-US" dirty="0"/>
              <a:t>Numeric </a:t>
            </a:r>
          </a:p>
          <a:p>
            <a:pPr lvl="1"/>
            <a:r>
              <a:rPr lang="en-US" dirty="0"/>
              <a:t>Replace with a Default -1, Mean, Median etc.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F390A-859B-BF4E-B0FD-17245F4E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34487-252F-4F4B-8C06-A7FC7136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Missing Values Numeric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46CCBE-EC08-3140-A556-AF5CD8B29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2879"/>
              </p:ext>
            </p:extLst>
          </p:nvPr>
        </p:nvGraphicFramePr>
        <p:xfrm>
          <a:off x="1081938" y="3099846"/>
          <a:ext cx="2448841" cy="2235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006438">
                  <a:extLst>
                    <a:ext uri="{9D8B030D-6E8A-4147-A177-3AD203B41FA5}">
                      <a16:colId xmlns:a16="http://schemas.microsoft.com/office/drawing/2014/main" val="953054746"/>
                    </a:ext>
                  </a:extLst>
                </a:gridCol>
                <a:gridCol w="1442403">
                  <a:extLst>
                    <a:ext uri="{9D8B030D-6E8A-4147-A177-3AD203B41FA5}">
                      <a16:colId xmlns:a16="http://schemas.microsoft.com/office/drawing/2014/main" val="12737836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Numeric Transformed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11056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9309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7027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94483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-99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9333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6967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-99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154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69977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-99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5955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78780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878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94645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ek_2_Data_Wrangling" id="{DA8363C4-D539-4747-903C-20E7606B9611}" vid="{7BB575B6-8E9C-3F4E-A8A1-325B2F989A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_2_Data_Wrangling" id="{DA8363C4-D539-4747-903C-20E7606B9611}" vid="{884D59BF-E77D-C84B-95D6-DDA695BB0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1448</TotalTime>
  <Words>1522</Words>
  <Application>Microsoft Macintosh PowerPoint</Application>
  <PresentationFormat>On-screen Show (4:3)</PresentationFormat>
  <Paragraphs>399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Consolas</vt:lpstr>
      <vt:lpstr>Courier New</vt:lpstr>
      <vt:lpstr>Franklin Gothic Book</vt:lpstr>
      <vt:lpstr>inherit</vt:lpstr>
      <vt:lpstr>Rockwell</vt:lpstr>
      <vt:lpstr>Wingdings</vt:lpstr>
      <vt:lpstr>Advantage WFU Gray</vt:lpstr>
      <vt:lpstr>Custom Design</vt:lpstr>
      <vt:lpstr>Mike Ames amesam@wfu.edu</vt:lpstr>
      <vt:lpstr>What the heck is a decision tree?</vt:lpstr>
      <vt:lpstr>Churn Decision Tree </vt:lpstr>
      <vt:lpstr>About Trees. </vt:lpstr>
      <vt:lpstr>Gini Impurity Splitting </vt:lpstr>
      <vt:lpstr>Entropy – Another Split Strategy</vt:lpstr>
      <vt:lpstr>Decision Tree </vt:lpstr>
      <vt:lpstr>Preparing Data for Trees</vt:lpstr>
      <vt:lpstr>Preparing Data for Trees</vt:lpstr>
      <vt:lpstr>Preparing Data for Trees</vt:lpstr>
      <vt:lpstr>scikit-learn</vt:lpstr>
      <vt:lpstr>It’s all about the pipes…</vt:lpstr>
      <vt:lpstr>Representing Data </vt:lpstr>
      <vt:lpstr>Most basic Pipeline </vt:lpstr>
      <vt:lpstr>Basic API</vt:lpstr>
      <vt:lpstr>Pipeline Fit</vt:lpstr>
      <vt:lpstr>Pipeline Predict</vt:lpstr>
      <vt:lpstr>What If you only want to transform?  </vt:lpstr>
      <vt:lpstr>Encoders’ methods</vt:lpstr>
      <vt:lpstr>Let’s get hands on</vt:lpstr>
      <vt:lpstr>It’s all about the pipes…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Mike Ames amesam@wfu.edu</dc:title>
  <dc:creator>Mike Ames</dc:creator>
  <cp:lastModifiedBy>Mike Ames</cp:lastModifiedBy>
  <cp:revision>37</cp:revision>
  <cp:lastPrinted>2016-10-04T20:26:21Z</cp:lastPrinted>
  <dcterms:created xsi:type="dcterms:W3CDTF">2020-06-03T17:19:13Z</dcterms:created>
  <dcterms:modified xsi:type="dcterms:W3CDTF">2020-06-09T13:22:39Z</dcterms:modified>
</cp:coreProperties>
</file>